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88" r:id="rId2"/>
    <p:sldId id="406" r:id="rId3"/>
    <p:sldId id="407" r:id="rId4"/>
    <p:sldId id="405" r:id="rId5"/>
    <p:sldId id="263" r:id="rId6"/>
    <p:sldId id="264" r:id="rId7"/>
    <p:sldId id="267" r:id="rId8"/>
    <p:sldId id="408" r:id="rId9"/>
    <p:sldId id="266" r:id="rId10"/>
    <p:sldId id="274" r:id="rId11"/>
    <p:sldId id="275" r:id="rId12"/>
    <p:sldId id="276" r:id="rId13"/>
    <p:sldId id="358" r:id="rId14"/>
    <p:sldId id="359" r:id="rId15"/>
    <p:sldId id="360" r:id="rId16"/>
    <p:sldId id="361" r:id="rId17"/>
    <p:sldId id="362" r:id="rId18"/>
    <p:sldId id="363" r:id="rId19"/>
    <p:sldId id="268" r:id="rId20"/>
    <p:sldId id="364" r:id="rId21"/>
    <p:sldId id="365" r:id="rId22"/>
    <p:sldId id="366" r:id="rId23"/>
    <p:sldId id="367" r:id="rId24"/>
    <p:sldId id="371" r:id="rId25"/>
    <p:sldId id="278" r:id="rId26"/>
    <p:sldId id="279" r:id="rId27"/>
    <p:sldId id="282" r:id="rId28"/>
    <p:sldId id="40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97"/>
    <p:restoredTop sz="93653"/>
  </p:normalViewPr>
  <p:slideViewPr>
    <p:cSldViewPr snapToGrid="0" snapToObjects="1">
      <p:cViewPr varScale="1">
        <p:scale>
          <a:sx n="104" d="100"/>
          <a:sy n="104" d="100"/>
        </p:scale>
        <p:origin x="4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B2819-58A6-3A44-9501-DF3FC5A79CFE}" type="datetimeFigureOut">
              <a:rPr lang="en-US" smtClean="0"/>
              <a:t>2/14/19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4770E-7186-C246-A14F-DF8658D4E9C8}" type="slidenum">
              <a:rPr lang="en-US" smtClean="0"/>
              <a:t>‹#›</a:t>
            </a:fld>
            <a:endParaRPr lang="en-US"/>
          </a:p>
        </p:txBody>
      </p:sp>
    </p:spTree>
    <p:extLst>
      <p:ext uri="{BB962C8B-B14F-4D97-AF65-F5344CB8AC3E}">
        <p14:creationId xmlns:p14="http://schemas.microsoft.com/office/powerpoint/2010/main" val="2505038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B0C54D15-129C-9844-93A2-18D07079AAA1}"/>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CA3B1664-6C4D-E14F-8D76-509D0907EB75}"/>
              </a:ext>
            </a:extLst>
          </p:cNvPr>
          <p:cNvSpPr>
            <a:spLocks noGrp="1" noChangeArrowheads="1"/>
          </p:cNvSpPr>
          <p:nvPr>
            <p:ph type="sldNum" sz="quarter" idx="5"/>
          </p:nvPr>
        </p:nvSpPr>
        <p:spPr>
          <a:ln/>
        </p:spPr>
        <p:txBody>
          <a:bodyPr/>
          <a:lstStyle/>
          <a:p>
            <a:fld id="{DB98A4B0-28A8-8C48-8962-F7C267035EEB}" type="slidenum">
              <a:rPr lang="en-US" altLang="en-US"/>
              <a:pPr/>
              <a:t>13</a:t>
            </a:fld>
            <a:endParaRPr lang="en-US" altLang="en-US"/>
          </a:p>
        </p:txBody>
      </p:sp>
      <p:sp>
        <p:nvSpPr>
          <p:cNvPr id="414722" name="Rectangle 2">
            <a:extLst>
              <a:ext uri="{FF2B5EF4-FFF2-40B4-BE49-F238E27FC236}">
                <a16:creationId xmlns:a16="http://schemas.microsoft.com/office/drawing/2014/main" id="{FF1EDAC3-0E87-C543-8F3E-63B06C7F8C8F}"/>
              </a:ext>
            </a:extLst>
          </p:cNvPr>
          <p:cNvSpPr>
            <a:spLocks noGrp="1" noRot="1" noChangeAspect="1" noChangeArrowheads="1" noTextEdit="1"/>
          </p:cNvSpPr>
          <p:nvPr>
            <p:ph type="sldImg"/>
          </p:nvPr>
        </p:nvSpPr>
        <p:spPr>
          <a:ln/>
        </p:spPr>
      </p:sp>
      <p:sp>
        <p:nvSpPr>
          <p:cNvPr id="414723" name="Rectangle 3">
            <a:extLst>
              <a:ext uri="{FF2B5EF4-FFF2-40B4-BE49-F238E27FC236}">
                <a16:creationId xmlns:a16="http://schemas.microsoft.com/office/drawing/2014/main" id="{B1CFDAB3-7B06-9B42-805C-2C4C317080D8}"/>
              </a:ext>
            </a:extLst>
          </p:cNvPr>
          <p:cNvSpPr>
            <a:spLocks noGrp="1" noChangeArrowheads="1"/>
          </p:cNvSpPr>
          <p:nvPr>
            <p:ph type="body" idx="1"/>
          </p:nvPr>
        </p:nvSpPr>
        <p:spPr/>
        <p:txBody>
          <a:bodyPr/>
          <a:lstStyle/>
          <a:p>
            <a:r>
              <a:rPr lang="en-US" altLang="en-US"/>
              <a:t>OpenGL is a library for doing computer graphics. By using it, you can create interactive applications which render high-quality color images composed of 3D geometric objects and images.</a:t>
            </a:r>
          </a:p>
          <a:p>
            <a:r>
              <a:rPr lang="en-US" altLang="en-US"/>
              <a:t>OpenGL is window and operating system independent. As such, the part of your application which does rendering is platform independent. However, in order for OpenGL to be able to render, it needs a window to draw into. Generally,  this is controlled by the windowing system on whatever platform you’re working on.</a:t>
            </a:r>
          </a:p>
        </p:txBody>
      </p:sp>
    </p:spTree>
    <p:extLst>
      <p:ext uri="{BB962C8B-B14F-4D97-AF65-F5344CB8AC3E}">
        <p14:creationId xmlns:p14="http://schemas.microsoft.com/office/powerpoint/2010/main" val="3716193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07DD5F7-5FDB-9E43-B236-3F576A03F957}"/>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7C402E5A-BB33-BF4C-82A6-C296DBA40C04}"/>
              </a:ext>
            </a:extLst>
          </p:cNvPr>
          <p:cNvSpPr>
            <a:spLocks noGrp="1" noChangeArrowheads="1"/>
          </p:cNvSpPr>
          <p:nvPr>
            <p:ph type="sldNum" sz="quarter" idx="5"/>
          </p:nvPr>
        </p:nvSpPr>
        <p:spPr>
          <a:ln/>
        </p:spPr>
        <p:txBody>
          <a:bodyPr/>
          <a:lstStyle/>
          <a:p>
            <a:fld id="{F8295EA6-9A71-AB41-B4AA-C150C3784807}" type="slidenum">
              <a:rPr lang="en-US" altLang="en-US"/>
              <a:pPr/>
              <a:t>22</a:t>
            </a:fld>
            <a:endParaRPr lang="en-US" altLang="en-US"/>
          </a:p>
        </p:txBody>
      </p:sp>
      <p:sp>
        <p:nvSpPr>
          <p:cNvPr id="435202" name="Rectangle 2">
            <a:extLst>
              <a:ext uri="{FF2B5EF4-FFF2-40B4-BE49-F238E27FC236}">
                <a16:creationId xmlns:a16="http://schemas.microsoft.com/office/drawing/2014/main" id="{9092ED47-F2B4-1441-A80B-AD607BA08ACF}"/>
              </a:ext>
            </a:extLst>
          </p:cNvPr>
          <p:cNvSpPr>
            <a:spLocks noGrp="1" noRot="1" noChangeAspect="1" noChangeArrowheads="1" noTextEdit="1"/>
          </p:cNvSpPr>
          <p:nvPr>
            <p:ph type="sldImg"/>
          </p:nvPr>
        </p:nvSpPr>
        <p:spPr>
          <a:ln/>
        </p:spPr>
      </p:sp>
      <p:sp>
        <p:nvSpPr>
          <p:cNvPr id="435203" name="Rectangle 3">
            <a:extLst>
              <a:ext uri="{FF2B5EF4-FFF2-40B4-BE49-F238E27FC236}">
                <a16:creationId xmlns:a16="http://schemas.microsoft.com/office/drawing/2014/main" id="{6CC3AFE1-C811-3749-9628-2F21C22A8408}"/>
              </a:ext>
            </a:extLst>
          </p:cNvPr>
          <p:cNvSpPr>
            <a:spLocks noGrp="1" noChangeArrowheads="1"/>
          </p:cNvSpPr>
          <p:nvPr>
            <p:ph type="body" idx="1"/>
          </p:nvPr>
        </p:nvSpPr>
        <p:spPr/>
        <p:txBody>
          <a:bodyPr/>
          <a:lstStyle/>
          <a:p>
            <a:r>
              <a:rPr lang="en-US" altLang="en-US"/>
              <a:t>One of the most important callbacks is the </a:t>
            </a:r>
            <a:r>
              <a:rPr lang="en-US" altLang="en-US">
                <a:latin typeface="Courier New" panose="02070309020205020404" pitchFamily="49" charset="0"/>
              </a:rPr>
              <a:t>glutDisplayFunc()</a:t>
            </a:r>
            <a:r>
              <a:rPr lang="en-US" altLang="en-US"/>
              <a:t> callback. This callback is called when the window needs to be refreshed. It’s here that you’d do all of your OpenGL rendering.</a:t>
            </a:r>
          </a:p>
          <a:p>
            <a:r>
              <a:rPr lang="en-US" altLang="en-US"/>
              <a:t>The above routine merely clears the window, and renders a triangle strip and then swaps the buffers for smooth animation transition. You’ll learn more about what each of these calls do during the day.</a:t>
            </a:r>
          </a:p>
        </p:txBody>
      </p:sp>
    </p:spTree>
    <p:extLst>
      <p:ext uri="{BB962C8B-B14F-4D97-AF65-F5344CB8AC3E}">
        <p14:creationId xmlns:p14="http://schemas.microsoft.com/office/powerpoint/2010/main" val="4090713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54CA947-5244-1646-A92C-B8042A386353}"/>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BF4E073B-223A-C245-9125-62DBA18E0398}"/>
              </a:ext>
            </a:extLst>
          </p:cNvPr>
          <p:cNvSpPr>
            <a:spLocks noGrp="1" noChangeArrowheads="1"/>
          </p:cNvSpPr>
          <p:nvPr>
            <p:ph type="sldNum" sz="quarter" idx="5"/>
          </p:nvPr>
        </p:nvSpPr>
        <p:spPr>
          <a:ln/>
        </p:spPr>
        <p:txBody>
          <a:bodyPr/>
          <a:lstStyle/>
          <a:p>
            <a:fld id="{617498F7-DEA5-7944-8886-F37FDDCA343F}" type="slidenum">
              <a:rPr lang="en-US" altLang="en-US"/>
              <a:pPr/>
              <a:t>23</a:t>
            </a:fld>
            <a:endParaRPr lang="en-US" altLang="en-US"/>
          </a:p>
        </p:txBody>
      </p:sp>
      <p:sp>
        <p:nvSpPr>
          <p:cNvPr id="437250" name="Rectangle 2">
            <a:extLst>
              <a:ext uri="{FF2B5EF4-FFF2-40B4-BE49-F238E27FC236}">
                <a16:creationId xmlns:a16="http://schemas.microsoft.com/office/drawing/2014/main" id="{EDE1ACB2-EDBF-A847-9230-C564230C9277}"/>
              </a:ext>
            </a:extLst>
          </p:cNvPr>
          <p:cNvSpPr>
            <a:spLocks noGrp="1" noRot="1" noChangeAspect="1" noChangeArrowheads="1" noTextEdit="1"/>
          </p:cNvSpPr>
          <p:nvPr>
            <p:ph type="sldImg"/>
          </p:nvPr>
        </p:nvSpPr>
        <p:spPr>
          <a:ln/>
        </p:spPr>
      </p:sp>
      <p:sp>
        <p:nvSpPr>
          <p:cNvPr id="437251" name="Rectangle 3">
            <a:extLst>
              <a:ext uri="{FF2B5EF4-FFF2-40B4-BE49-F238E27FC236}">
                <a16:creationId xmlns:a16="http://schemas.microsoft.com/office/drawing/2014/main" id="{FE4145AC-877E-074F-BDEB-D585125E9505}"/>
              </a:ext>
            </a:extLst>
          </p:cNvPr>
          <p:cNvSpPr>
            <a:spLocks noGrp="1" noChangeArrowheads="1"/>
          </p:cNvSpPr>
          <p:nvPr>
            <p:ph type="body" idx="1"/>
          </p:nvPr>
        </p:nvSpPr>
        <p:spPr/>
        <p:txBody>
          <a:bodyPr/>
          <a:lstStyle/>
          <a:p>
            <a:r>
              <a:rPr lang="en-US" altLang="en-US"/>
              <a:t>Animation requires the ability to draw a sequence of images. The </a:t>
            </a:r>
            <a:r>
              <a:rPr lang="en-US" altLang="en-US">
                <a:latin typeface="Courier New" panose="02070309020205020404" pitchFamily="49" charset="0"/>
              </a:rPr>
              <a:t>glutIdleFunc()</a:t>
            </a:r>
            <a:r>
              <a:rPr lang="en-US" altLang="en-US"/>
              <a:t>is the mechanism for doing animation. You register a routine which updates your </a:t>
            </a:r>
            <a:r>
              <a:rPr lang="en-US" altLang="en-US" i="1"/>
              <a:t>motion variables</a:t>
            </a:r>
            <a:r>
              <a:rPr lang="en-US" altLang="en-US"/>
              <a:t> (usually global variables in your program which control how things move) and then requests that the scene be updated.</a:t>
            </a:r>
          </a:p>
          <a:p>
            <a:r>
              <a:rPr lang="en-US" altLang="en-US">
                <a:latin typeface="Courier New" panose="02070309020205020404" pitchFamily="49" charset="0"/>
              </a:rPr>
              <a:t>glutPostRedisplay()</a:t>
            </a:r>
            <a:r>
              <a:rPr lang="en-US" altLang="en-US"/>
              <a:t> requests that the callback registered with </a:t>
            </a:r>
            <a:r>
              <a:rPr lang="en-US" altLang="en-US">
                <a:latin typeface="Courier New" panose="02070309020205020404" pitchFamily="49" charset="0"/>
              </a:rPr>
              <a:t>glutDisplayFunc()</a:t>
            </a:r>
            <a:r>
              <a:rPr lang="en-US" altLang="en-US"/>
              <a:t> be called as soon as possible. This is preferred over calling your rendering routine directly, since the user may have interacted with your application and user input events need to be processed.</a:t>
            </a:r>
          </a:p>
        </p:txBody>
      </p:sp>
    </p:spTree>
    <p:extLst>
      <p:ext uri="{BB962C8B-B14F-4D97-AF65-F5344CB8AC3E}">
        <p14:creationId xmlns:p14="http://schemas.microsoft.com/office/powerpoint/2010/main" val="1065845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6FF2BE0-342D-D443-AC27-0905CF20F84C}"/>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78B58E53-8269-CC4B-998D-F9C214C0B0D5}"/>
              </a:ext>
            </a:extLst>
          </p:cNvPr>
          <p:cNvSpPr>
            <a:spLocks noGrp="1" noChangeArrowheads="1"/>
          </p:cNvSpPr>
          <p:nvPr>
            <p:ph type="sldNum" sz="quarter" idx="5"/>
          </p:nvPr>
        </p:nvSpPr>
        <p:spPr>
          <a:ln/>
        </p:spPr>
        <p:txBody>
          <a:bodyPr/>
          <a:lstStyle/>
          <a:p>
            <a:fld id="{F8099105-4212-0447-9B3A-696C8FCA328D}" type="slidenum">
              <a:rPr lang="en-US" altLang="en-US"/>
              <a:pPr/>
              <a:t>24</a:t>
            </a:fld>
            <a:endParaRPr lang="en-US" altLang="en-US"/>
          </a:p>
        </p:txBody>
      </p:sp>
      <p:sp>
        <p:nvSpPr>
          <p:cNvPr id="445442" name="Rectangle 2">
            <a:extLst>
              <a:ext uri="{FF2B5EF4-FFF2-40B4-BE49-F238E27FC236}">
                <a16:creationId xmlns:a16="http://schemas.microsoft.com/office/drawing/2014/main" id="{9A1D5D06-011B-9642-95BC-DDED64D05FB4}"/>
              </a:ext>
            </a:extLst>
          </p:cNvPr>
          <p:cNvSpPr>
            <a:spLocks noGrp="1" noRot="1" noChangeAspect="1" noChangeArrowheads="1" noTextEdit="1"/>
          </p:cNvSpPr>
          <p:nvPr>
            <p:ph type="sldImg"/>
          </p:nvPr>
        </p:nvSpPr>
        <p:spPr>
          <a:xfrm>
            <a:off x="385763" y="701675"/>
            <a:ext cx="6176962" cy="3475038"/>
          </a:xfrm>
          <a:ln w="12700" cap="flat">
            <a:solidFill>
              <a:schemeClr val="tx1"/>
            </a:solidFill>
          </a:ln>
          <a:extLst>
            <a:ext uri="{909E8E84-426E-40DD-AFC4-6F175D3DCCD1}">
              <a14:hiddenFill xmlns:a14="http://schemas.microsoft.com/office/drawing/2010/main">
                <a:noFill/>
              </a14:hiddenFill>
            </a:ext>
          </a:extLst>
        </p:spPr>
      </p:sp>
      <p:sp>
        <p:nvSpPr>
          <p:cNvPr id="445443" name="Rectangle 3">
            <a:extLst>
              <a:ext uri="{FF2B5EF4-FFF2-40B4-BE49-F238E27FC236}">
                <a16:creationId xmlns:a16="http://schemas.microsoft.com/office/drawing/2014/main" id="{FA8CC7A1-8CF5-FC48-8E09-5EFF3B8CE458}"/>
              </a:ext>
            </a:extLst>
          </p:cNvPr>
          <p:cNvSpPr>
            <a:spLocks noGrp="1" noChangeArrowheads="1"/>
          </p:cNvSpPr>
          <p:nvPr>
            <p:ph type="body" idx="1"/>
          </p:nvPr>
        </p:nvSpPr>
        <p:spPr>
          <a:noFill/>
          <a:ln/>
        </p:spPr>
        <p:txBody>
          <a:bodyPr lIns="93812" tIns="46111" rIns="93812" bIns="46111"/>
          <a:lstStyle/>
          <a:p>
            <a:r>
              <a:rPr lang="en-US" altLang="en-US"/>
              <a:t>Every OpenGL geometric primitive is specified by its vertices, which are </a:t>
            </a:r>
            <a:r>
              <a:rPr lang="en-US" altLang="en-US" i="1"/>
              <a:t>homogenous coordinates</a:t>
            </a:r>
            <a:r>
              <a:rPr lang="en-US" altLang="en-US"/>
              <a:t>.  Homogenous coordinates are of the form </a:t>
            </a:r>
            <a:br>
              <a:rPr lang="en-US" altLang="en-US"/>
            </a:br>
            <a:r>
              <a:rPr lang="en-US" altLang="en-US"/>
              <a:t>( </a:t>
            </a:r>
            <a:r>
              <a:rPr lang="en-US" altLang="en-US" i="1"/>
              <a:t>x, y, z, w</a:t>
            </a:r>
            <a:r>
              <a:rPr lang="en-US" altLang="en-US"/>
              <a:t> ). Depending on how vertices are organized, OpenGL can render any of the shown primitives.</a:t>
            </a:r>
          </a:p>
          <a:p>
            <a:endParaRPr lang="en-US" altLang="en-US"/>
          </a:p>
        </p:txBody>
      </p:sp>
    </p:spTree>
    <p:extLst>
      <p:ext uri="{BB962C8B-B14F-4D97-AF65-F5344CB8AC3E}">
        <p14:creationId xmlns:p14="http://schemas.microsoft.com/office/powerpoint/2010/main" val="71536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FCB04D8-DFC6-BA48-96FE-D624A98DB521}"/>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E2E44663-2E02-6249-92E0-EB5B2C0BA828}"/>
              </a:ext>
            </a:extLst>
          </p:cNvPr>
          <p:cNvSpPr>
            <a:spLocks noGrp="1" noChangeArrowheads="1"/>
          </p:cNvSpPr>
          <p:nvPr>
            <p:ph type="sldNum" sz="quarter" idx="5"/>
          </p:nvPr>
        </p:nvSpPr>
        <p:spPr>
          <a:ln/>
        </p:spPr>
        <p:txBody>
          <a:bodyPr/>
          <a:lstStyle/>
          <a:p>
            <a:fld id="{4C06F3C7-7B9B-AC4A-864E-9099B75347B0}" type="slidenum">
              <a:rPr lang="en-US" altLang="en-US"/>
              <a:pPr/>
              <a:t>25</a:t>
            </a:fld>
            <a:endParaRPr lang="en-US" altLang="en-US"/>
          </a:p>
        </p:txBody>
      </p:sp>
      <p:sp>
        <p:nvSpPr>
          <p:cNvPr id="449538" name="Rectangle 2">
            <a:extLst>
              <a:ext uri="{FF2B5EF4-FFF2-40B4-BE49-F238E27FC236}">
                <a16:creationId xmlns:a16="http://schemas.microsoft.com/office/drawing/2014/main" id="{30D285C8-B9B6-1644-8482-13332F964A6D}"/>
              </a:ext>
            </a:extLst>
          </p:cNvPr>
          <p:cNvSpPr>
            <a:spLocks noGrp="1" noRot="1" noChangeAspect="1" noChangeArrowheads="1" noTextEdit="1"/>
          </p:cNvSpPr>
          <p:nvPr>
            <p:ph type="sldImg"/>
          </p:nvPr>
        </p:nvSpPr>
        <p:spPr>
          <a:xfrm>
            <a:off x="385763" y="701675"/>
            <a:ext cx="6176962" cy="3475038"/>
          </a:xfrm>
          <a:ln w="12700" cap="flat">
            <a:solidFill>
              <a:schemeClr val="tx1"/>
            </a:solidFill>
          </a:ln>
          <a:extLst>
            <a:ext uri="{909E8E84-426E-40DD-AFC4-6F175D3DCCD1}">
              <a14:hiddenFill xmlns:a14="http://schemas.microsoft.com/office/drawing/2010/main">
                <a:noFill/>
              </a14:hiddenFill>
            </a:ext>
          </a:extLst>
        </p:spPr>
      </p:sp>
      <p:sp>
        <p:nvSpPr>
          <p:cNvPr id="449539" name="Rectangle 3">
            <a:extLst>
              <a:ext uri="{FF2B5EF4-FFF2-40B4-BE49-F238E27FC236}">
                <a16:creationId xmlns:a16="http://schemas.microsoft.com/office/drawing/2014/main" id="{9CFE17C8-C200-9B4F-89DE-12AE77ACD4FD}"/>
              </a:ext>
            </a:extLst>
          </p:cNvPr>
          <p:cNvSpPr>
            <a:spLocks noGrp="1" noChangeArrowheads="1"/>
          </p:cNvSpPr>
          <p:nvPr>
            <p:ph type="body" idx="1"/>
          </p:nvPr>
        </p:nvSpPr>
        <p:spPr>
          <a:noFill/>
          <a:ln/>
        </p:spPr>
        <p:txBody>
          <a:bodyPr lIns="93812" tIns="46111" rIns="93812" bIns="46111"/>
          <a:lstStyle/>
          <a:p>
            <a:r>
              <a:rPr lang="en-US" altLang="en-US"/>
              <a:t>The OpenGL API calls are designed to accept almost any basic data type, which is reflected in the calls name. Knowing how the calls are structured makes it easy to determine which call should be used for a particular data format and size.</a:t>
            </a:r>
          </a:p>
          <a:p>
            <a:r>
              <a:rPr lang="en-US" altLang="en-US"/>
              <a:t>For instance, vertices from most commercial models are stored as three component floating point vectors.  As such, the appropriate OpenGL command to use is </a:t>
            </a:r>
            <a:r>
              <a:rPr lang="en-US" altLang="en-US">
                <a:latin typeface="Courier New" panose="02070309020205020404" pitchFamily="49" charset="0"/>
              </a:rPr>
              <a:t>glVertex3fv</a:t>
            </a:r>
            <a:r>
              <a:rPr lang="en-US" altLang="en-US"/>
              <a:t>( coords ). </a:t>
            </a:r>
          </a:p>
          <a:p>
            <a:r>
              <a:rPr lang="en-US" altLang="en-US"/>
              <a:t>As mentioned before, OpenGL uses homogenous coordinates to specify vertices.  For </a:t>
            </a:r>
            <a:r>
              <a:rPr lang="en-US" altLang="en-US">
                <a:latin typeface="Courier New" panose="02070309020205020404" pitchFamily="49" charset="0"/>
              </a:rPr>
              <a:t>glVertex*() </a:t>
            </a:r>
            <a:r>
              <a:rPr lang="en-US" altLang="en-US"/>
              <a:t>calls which don’t specify all the coordinates</a:t>
            </a:r>
            <a:br>
              <a:rPr lang="en-US" altLang="en-US"/>
            </a:br>
            <a:r>
              <a:rPr lang="en-US" altLang="en-US"/>
              <a:t>( i.e. </a:t>
            </a:r>
            <a:r>
              <a:rPr lang="en-US" altLang="en-US">
                <a:latin typeface="Courier New" panose="02070309020205020404" pitchFamily="49" charset="0"/>
              </a:rPr>
              <a:t>glVertex2f()</a:t>
            </a:r>
            <a:r>
              <a:rPr lang="en-US" altLang="en-US"/>
              <a:t>), OpenGL will default </a:t>
            </a:r>
            <a:r>
              <a:rPr lang="en-US" altLang="en-US" i="1"/>
              <a:t>z = 0.0</a:t>
            </a:r>
            <a:r>
              <a:rPr lang="en-US" altLang="en-US"/>
              <a:t>, and </a:t>
            </a:r>
            <a:r>
              <a:rPr lang="en-US" altLang="en-US" i="1"/>
              <a:t>w = 1.0</a:t>
            </a:r>
            <a:r>
              <a:rPr lang="en-US" altLang="en-US"/>
              <a:t> .</a:t>
            </a:r>
          </a:p>
        </p:txBody>
      </p:sp>
    </p:spTree>
    <p:extLst>
      <p:ext uri="{BB962C8B-B14F-4D97-AF65-F5344CB8AC3E}">
        <p14:creationId xmlns:p14="http://schemas.microsoft.com/office/powerpoint/2010/main" val="1780424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3612C61-C430-7A4A-B603-F0BB7B7FDCA8}"/>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9DB66C3C-C464-064D-A939-A30A61FF07F1}"/>
              </a:ext>
            </a:extLst>
          </p:cNvPr>
          <p:cNvSpPr>
            <a:spLocks noGrp="1" noChangeArrowheads="1"/>
          </p:cNvSpPr>
          <p:nvPr>
            <p:ph type="sldNum" sz="quarter" idx="5"/>
          </p:nvPr>
        </p:nvSpPr>
        <p:spPr>
          <a:ln/>
        </p:spPr>
        <p:txBody>
          <a:bodyPr/>
          <a:lstStyle/>
          <a:p>
            <a:fld id="{F9083132-F1D0-9E49-9ABF-5F062E966875}" type="slidenum">
              <a:rPr lang="en-US" altLang="en-US"/>
              <a:pPr/>
              <a:t>26</a:t>
            </a:fld>
            <a:endParaRPr lang="en-US" altLang="en-US"/>
          </a:p>
        </p:txBody>
      </p:sp>
      <p:sp>
        <p:nvSpPr>
          <p:cNvPr id="451586" name="Rectangle 2">
            <a:extLst>
              <a:ext uri="{FF2B5EF4-FFF2-40B4-BE49-F238E27FC236}">
                <a16:creationId xmlns:a16="http://schemas.microsoft.com/office/drawing/2014/main" id="{C46AA783-D718-DE41-95FF-D8923068DFF2}"/>
              </a:ext>
            </a:extLst>
          </p:cNvPr>
          <p:cNvSpPr>
            <a:spLocks noGrp="1" noRot="1" noChangeAspect="1" noChangeArrowheads="1" noTextEdit="1"/>
          </p:cNvSpPr>
          <p:nvPr>
            <p:ph type="sldImg"/>
          </p:nvPr>
        </p:nvSpPr>
        <p:spPr>
          <a:xfrm>
            <a:off x="385763" y="701675"/>
            <a:ext cx="6176962" cy="3475038"/>
          </a:xfrm>
          <a:ln w="12700" cap="flat">
            <a:solidFill>
              <a:schemeClr val="tx1"/>
            </a:solidFill>
          </a:ln>
          <a:extLst>
            <a:ext uri="{909E8E84-426E-40DD-AFC4-6F175D3DCCD1}">
              <a14:hiddenFill xmlns:a14="http://schemas.microsoft.com/office/drawing/2010/main">
                <a:noFill/>
              </a14:hiddenFill>
            </a:ext>
          </a:extLst>
        </p:spPr>
      </p:sp>
      <p:sp>
        <p:nvSpPr>
          <p:cNvPr id="451587" name="Rectangle 3">
            <a:extLst>
              <a:ext uri="{FF2B5EF4-FFF2-40B4-BE49-F238E27FC236}">
                <a16:creationId xmlns:a16="http://schemas.microsoft.com/office/drawing/2014/main" id="{5282F045-5330-D345-8A77-D51A3DD46AC8}"/>
              </a:ext>
            </a:extLst>
          </p:cNvPr>
          <p:cNvSpPr>
            <a:spLocks noGrp="1" noChangeArrowheads="1"/>
          </p:cNvSpPr>
          <p:nvPr>
            <p:ph type="body" idx="1"/>
          </p:nvPr>
        </p:nvSpPr>
        <p:spPr>
          <a:noFill/>
          <a:ln/>
        </p:spPr>
        <p:txBody>
          <a:bodyPr lIns="93812" tIns="46111" rIns="93812" bIns="46111"/>
          <a:lstStyle/>
          <a:p>
            <a:r>
              <a:rPr lang="en-US" altLang="en-US"/>
              <a:t>OpenGL organizes vertices into primitives based upon which type is passed into </a:t>
            </a:r>
            <a:r>
              <a:rPr lang="en-US" altLang="en-US">
                <a:latin typeface="Courier New" panose="02070309020205020404" pitchFamily="49" charset="0"/>
              </a:rPr>
              <a:t>glBegin()</a:t>
            </a:r>
            <a:r>
              <a:rPr lang="en-US" altLang="en-US"/>
              <a:t>. The possible types are:</a:t>
            </a:r>
          </a:p>
          <a:p>
            <a:r>
              <a:rPr lang="en-US" altLang="en-US"/>
              <a:t>	</a:t>
            </a:r>
            <a:r>
              <a:rPr lang="en-US" altLang="en-US">
                <a:latin typeface="Courier New" panose="02070309020205020404" pitchFamily="49" charset="0"/>
              </a:rPr>
              <a:t>GL_POINTS</a:t>
            </a:r>
            <a:r>
              <a:rPr lang="en-US" altLang="en-US"/>
              <a:t>		</a:t>
            </a:r>
            <a:r>
              <a:rPr lang="en-US" altLang="en-US">
                <a:latin typeface="Courier New" panose="02070309020205020404" pitchFamily="49" charset="0"/>
              </a:rPr>
              <a:t>GL_LINE_STRIP</a:t>
            </a:r>
            <a:endParaRPr lang="en-US" altLang="en-US"/>
          </a:p>
          <a:p>
            <a:r>
              <a:rPr lang="en-US" altLang="en-US"/>
              <a:t>	</a:t>
            </a:r>
            <a:r>
              <a:rPr lang="en-US" altLang="en-US">
                <a:latin typeface="Courier New" panose="02070309020205020404" pitchFamily="49" charset="0"/>
              </a:rPr>
              <a:t>GL_LINES</a:t>
            </a:r>
            <a:r>
              <a:rPr lang="en-US" altLang="en-US"/>
              <a:t>		</a:t>
            </a:r>
            <a:r>
              <a:rPr lang="en-US" altLang="en-US">
                <a:latin typeface="Courier New" panose="02070309020205020404" pitchFamily="49" charset="0"/>
              </a:rPr>
              <a:t>GL_LINE_LOOP</a:t>
            </a:r>
            <a:endParaRPr lang="en-US" altLang="en-US"/>
          </a:p>
          <a:p>
            <a:r>
              <a:rPr lang="en-US" altLang="en-US"/>
              <a:t>	</a:t>
            </a:r>
            <a:r>
              <a:rPr lang="en-US" altLang="en-US">
                <a:latin typeface="Courier New" panose="02070309020205020404" pitchFamily="49" charset="0"/>
              </a:rPr>
              <a:t>GL_POLYGON</a:t>
            </a:r>
            <a:r>
              <a:rPr lang="en-US" altLang="en-US"/>
              <a:t>	</a:t>
            </a:r>
            <a:r>
              <a:rPr lang="en-US" altLang="en-US">
                <a:latin typeface="Courier New" panose="02070309020205020404" pitchFamily="49" charset="0"/>
              </a:rPr>
              <a:t>GL_TRIANGLE_STRIP</a:t>
            </a:r>
            <a:endParaRPr lang="en-US" altLang="en-US"/>
          </a:p>
          <a:p>
            <a:r>
              <a:rPr lang="en-US" altLang="en-US"/>
              <a:t>	</a:t>
            </a:r>
            <a:r>
              <a:rPr lang="en-US" altLang="en-US">
                <a:latin typeface="Courier New" panose="02070309020205020404" pitchFamily="49" charset="0"/>
              </a:rPr>
              <a:t>GL_TRIANGLES</a:t>
            </a:r>
            <a:r>
              <a:rPr lang="en-US" altLang="en-US"/>
              <a:t>	</a:t>
            </a:r>
            <a:r>
              <a:rPr lang="en-US" altLang="en-US">
                <a:latin typeface="Courier New" panose="02070309020205020404" pitchFamily="49" charset="0"/>
              </a:rPr>
              <a:t>GL_TRIANGLE_FAN</a:t>
            </a:r>
            <a:endParaRPr lang="en-US" altLang="en-US"/>
          </a:p>
          <a:p>
            <a:r>
              <a:rPr lang="en-US" altLang="en-US"/>
              <a:t>	</a:t>
            </a:r>
            <a:r>
              <a:rPr lang="en-US" altLang="en-US">
                <a:latin typeface="Courier New" panose="02070309020205020404" pitchFamily="49" charset="0"/>
              </a:rPr>
              <a:t>GL_QUADS</a:t>
            </a:r>
            <a:r>
              <a:rPr lang="en-US" altLang="en-US"/>
              <a:t>		</a:t>
            </a:r>
            <a:r>
              <a:rPr lang="en-US" altLang="en-US">
                <a:latin typeface="Courier New" panose="02070309020205020404" pitchFamily="49" charset="0"/>
              </a:rPr>
              <a:t>GL_QUAD_STRIP</a:t>
            </a:r>
            <a:endParaRPr lang="en-US" altLang="en-US"/>
          </a:p>
          <a:p>
            <a:endParaRPr lang="en-US" altLang="en-US"/>
          </a:p>
        </p:txBody>
      </p:sp>
    </p:spTree>
    <p:extLst>
      <p:ext uri="{BB962C8B-B14F-4D97-AF65-F5344CB8AC3E}">
        <p14:creationId xmlns:p14="http://schemas.microsoft.com/office/powerpoint/2010/main" val="111683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2E78CB0-6F31-A34B-A480-3BFC2FDE0F68}"/>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2B809F83-8CC2-904C-8ADF-D5DCD8CDC61E}"/>
              </a:ext>
            </a:extLst>
          </p:cNvPr>
          <p:cNvSpPr>
            <a:spLocks noGrp="1" noChangeArrowheads="1"/>
          </p:cNvSpPr>
          <p:nvPr>
            <p:ph type="sldNum" sz="quarter" idx="5"/>
          </p:nvPr>
        </p:nvSpPr>
        <p:spPr>
          <a:ln/>
        </p:spPr>
        <p:txBody>
          <a:bodyPr/>
          <a:lstStyle/>
          <a:p>
            <a:fld id="{A8616B41-48E3-BB44-8663-02DA3D23F457}" type="slidenum">
              <a:rPr lang="en-US" altLang="en-US"/>
              <a:pPr/>
              <a:t>27</a:t>
            </a:fld>
            <a:endParaRPr lang="en-US" altLang="en-US"/>
          </a:p>
        </p:txBody>
      </p:sp>
      <p:sp>
        <p:nvSpPr>
          <p:cNvPr id="457730" name="Rectangle 2">
            <a:extLst>
              <a:ext uri="{FF2B5EF4-FFF2-40B4-BE49-F238E27FC236}">
                <a16:creationId xmlns:a16="http://schemas.microsoft.com/office/drawing/2014/main" id="{8D25AE57-359F-8D4A-9E24-496F47E6DE2E}"/>
              </a:ext>
            </a:extLst>
          </p:cNvPr>
          <p:cNvSpPr>
            <a:spLocks noGrp="1" noRot="1" noChangeAspect="1" noChangeArrowheads="1" noTextEdit="1"/>
          </p:cNvSpPr>
          <p:nvPr>
            <p:ph type="sldImg"/>
          </p:nvPr>
        </p:nvSpPr>
        <p:spPr>
          <a:xfrm>
            <a:off x="385763" y="701675"/>
            <a:ext cx="6176962" cy="3475038"/>
          </a:xfrm>
          <a:ln w="12700" cap="flat">
            <a:solidFill>
              <a:schemeClr val="tx1"/>
            </a:solidFill>
          </a:ln>
          <a:extLst>
            <a:ext uri="{909E8E84-426E-40DD-AFC4-6F175D3DCCD1}">
              <a14:hiddenFill xmlns:a14="http://schemas.microsoft.com/office/drawing/2010/main">
                <a:noFill/>
              </a14:hiddenFill>
            </a:ext>
          </a:extLst>
        </p:spPr>
      </p:sp>
      <p:sp>
        <p:nvSpPr>
          <p:cNvPr id="457731" name="Rectangle 3">
            <a:extLst>
              <a:ext uri="{FF2B5EF4-FFF2-40B4-BE49-F238E27FC236}">
                <a16:creationId xmlns:a16="http://schemas.microsoft.com/office/drawing/2014/main" id="{0FD31305-4378-F040-9CAB-B09D1B85846A}"/>
              </a:ext>
            </a:extLst>
          </p:cNvPr>
          <p:cNvSpPr>
            <a:spLocks noGrp="1" noChangeArrowheads="1"/>
          </p:cNvSpPr>
          <p:nvPr>
            <p:ph type="body" idx="1"/>
          </p:nvPr>
        </p:nvSpPr>
        <p:spPr>
          <a:noFill/>
          <a:ln/>
        </p:spPr>
        <p:txBody>
          <a:bodyPr lIns="93812" tIns="46111" rIns="93812" bIns="46111"/>
          <a:lstStyle/>
          <a:p>
            <a:r>
              <a:rPr lang="en-US" altLang="en-US"/>
              <a:t>OpenGL can render from a simple line-based wireframe to complex multi-pass texturing algorithms to simulate bump mapping or Phong lighting.</a:t>
            </a:r>
          </a:p>
        </p:txBody>
      </p:sp>
    </p:spTree>
    <p:extLst>
      <p:ext uri="{BB962C8B-B14F-4D97-AF65-F5344CB8AC3E}">
        <p14:creationId xmlns:p14="http://schemas.microsoft.com/office/powerpoint/2010/main" val="2652485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C75A2B9-F9B4-344F-BB38-EA14B3A78148}"/>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3492AB40-5181-6645-BF70-090B9165C986}"/>
              </a:ext>
            </a:extLst>
          </p:cNvPr>
          <p:cNvSpPr>
            <a:spLocks noGrp="1" noChangeArrowheads="1"/>
          </p:cNvSpPr>
          <p:nvPr>
            <p:ph type="sldNum" sz="quarter" idx="5"/>
          </p:nvPr>
        </p:nvSpPr>
        <p:spPr>
          <a:ln/>
        </p:spPr>
        <p:txBody>
          <a:bodyPr/>
          <a:lstStyle/>
          <a:p>
            <a:fld id="{58FF0965-3A65-E440-A3E3-064B8921DDD0}" type="slidenum">
              <a:rPr lang="en-US" altLang="en-US"/>
              <a:pPr/>
              <a:t>28</a:t>
            </a:fld>
            <a:endParaRPr lang="en-US" altLang="en-US"/>
          </a:p>
        </p:txBody>
      </p:sp>
      <p:sp>
        <p:nvSpPr>
          <p:cNvPr id="703490" name="Rectangle 2">
            <a:extLst>
              <a:ext uri="{FF2B5EF4-FFF2-40B4-BE49-F238E27FC236}">
                <a16:creationId xmlns:a16="http://schemas.microsoft.com/office/drawing/2014/main" id="{8B4B98A5-895E-CA48-9A26-934ED76FE924}"/>
              </a:ext>
            </a:extLst>
          </p:cNvPr>
          <p:cNvSpPr>
            <a:spLocks noGrp="1" noRot="1" noChangeAspect="1" noChangeArrowheads="1" noTextEdit="1"/>
          </p:cNvSpPr>
          <p:nvPr>
            <p:ph type="sldImg"/>
          </p:nvPr>
        </p:nvSpPr>
        <p:spPr>
          <a:ln/>
        </p:spPr>
      </p:sp>
      <p:sp>
        <p:nvSpPr>
          <p:cNvPr id="703491" name="Rectangle 3">
            <a:extLst>
              <a:ext uri="{FF2B5EF4-FFF2-40B4-BE49-F238E27FC236}">
                <a16:creationId xmlns:a16="http://schemas.microsoft.com/office/drawing/2014/main" id="{956EB98F-B961-AB4A-90F2-4F66F58D7AAA}"/>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15096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72537ED-73DB-894E-8FEC-3E6786B945F5}"/>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B10C250E-40D2-2C4B-B4CF-09EA9CE21C79}"/>
              </a:ext>
            </a:extLst>
          </p:cNvPr>
          <p:cNvSpPr>
            <a:spLocks noGrp="1" noChangeArrowheads="1"/>
          </p:cNvSpPr>
          <p:nvPr>
            <p:ph type="sldNum" sz="quarter" idx="5"/>
          </p:nvPr>
        </p:nvSpPr>
        <p:spPr>
          <a:ln/>
        </p:spPr>
        <p:txBody>
          <a:bodyPr/>
          <a:lstStyle/>
          <a:p>
            <a:fld id="{31A8B5D7-AF14-2C49-8021-F93BCFD3527B}" type="slidenum">
              <a:rPr lang="en-US" altLang="en-US"/>
              <a:pPr/>
              <a:t>14</a:t>
            </a:fld>
            <a:endParaRPr lang="en-US" altLang="en-US"/>
          </a:p>
        </p:txBody>
      </p:sp>
      <p:sp>
        <p:nvSpPr>
          <p:cNvPr id="416770" name="Rectangle 2">
            <a:extLst>
              <a:ext uri="{FF2B5EF4-FFF2-40B4-BE49-F238E27FC236}">
                <a16:creationId xmlns:a16="http://schemas.microsoft.com/office/drawing/2014/main" id="{7652F5B6-DB82-074C-A594-CE652D20FA4F}"/>
              </a:ext>
            </a:extLst>
          </p:cNvPr>
          <p:cNvSpPr>
            <a:spLocks noGrp="1" noRot="1" noChangeAspect="1" noChangeArrowheads="1" noTextEdit="1"/>
          </p:cNvSpPr>
          <p:nvPr>
            <p:ph type="sldImg"/>
          </p:nvPr>
        </p:nvSpPr>
        <p:spPr>
          <a:xfrm>
            <a:off x="377825" y="696913"/>
            <a:ext cx="6192838" cy="3484562"/>
          </a:xfrm>
          <a:ln w="12700" cap="flat">
            <a:solidFill>
              <a:schemeClr val="tx1"/>
            </a:solidFill>
          </a:ln>
          <a:extLst>
            <a:ext uri="{909E8E84-426E-40DD-AFC4-6F175D3DCCD1}">
              <a14:hiddenFill xmlns:a14="http://schemas.microsoft.com/office/drawing/2010/main">
                <a:noFill/>
              </a14:hiddenFill>
            </a:ext>
          </a:extLst>
        </p:spPr>
      </p:sp>
      <p:sp>
        <p:nvSpPr>
          <p:cNvPr id="416771" name="Rectangle 3">
            <a:extLst>
              <a:ext uri="{FF2B5EF4-FFF2-40B4-BE49-F238E27FC236}">
                <a16:creationId xmlns:a16="http://schemas.microsoft.com/office/drawing/2014/main" id="{115F932B-E487-F64D-A331-204D0D906663}"/>
              </a:ext>
            </a:extLst>
          </p:cNvPr>
          <p:cNvSpPr>
            <a:spLocks noGrp="1" noChangeArrowheads="1"/>
          </p:cNvSpPr>
          <p:nvPr>
            <p:ph type="body" idx="1"/>
          </p:nvPr>
        </p:nvSpPr>
        <p:spPr>
          <a:xfrm>
            <a:off x="925513" y="4414838"/>
            <a:ext cx="5095875" cy="4181475"/>
          </a:xfrm>
          <a:noFill/>
          <a:ln/>
        </p:spPr>
        <p:txBody>
          <a:bodyPr lIns="93456" tIns="46729" rIns="93456" bIns="46729"/>
          <a:lstStyle/>
          <a:p>
            <a:r>
              <a:rPr lang="en-US" altLang="en-US"/>
              <a:t>This is the most important diagram you will see today, representing the flow of graphical information, as it is processed from CPU to the frame buffer.</a:t>
            </a:r>
          </a:p>
          <a:p>
            <a:r>
              <a:rPr lang="en-US" altLang="en-US"/>
              <a:t>There are two pipelines of data flow.  The upper pipeline is for geometric, vertex-based primitives. The lower pipeline is for pixel-based, image primitives. Texturing combines the two types of primitives together.</a:t>
            </a:r>
          </a:p>
          <a:p>
            <a:r>
              <a:rPr lang="en-US" altLang="en-US"/>
              <a:t>There is a pull-out poster in the back of the OpenGL Reference Manual (“Blue Book”), which shows this diagram in more detail.</a:t>
            </a:r>
          </a:p>
        </p:txBody>
      </p:sp>
    </p:spTree>
    <p:extLst>
      <p:ext uri="{BB962C8B-B14F-4D97-AF65-F5344CB8AC3E}">
        <p14:creationId xmlns:p14="http://schemas.microsoft.com/office/powerpoint/2010/main" val="317161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0EA7D84-E64D-1F46-9BDE-96B800F3D862}"/>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5DAA0928-D0A3-7E41-A362-7A9D73694B1A}"/>
              </a:ext>
            </a:extLst>
          </p:cNvPr>
          <p:cNvSpPr>
            <a:spLocks noGrp="1" noChangeArrowheads="1"/>
          </p:cNvSpPr>
          <p:nvPr>
            <p:ph type="sldNum" sz="quarter" idx="5"/>
          </p:nvPr>
        </p:nvSpPr>
        <p:spPr>
          <a:ln/>
        </p:spPr>
        <p:txBody>
          <a:bodyPr/>
          <a:lstStyle/>
          <a:p>
            <a:fld id="{6AF68016-33BB-A34F-9D5D-0E2736144C24}" type="slidenum">
              <a:rPr lang="en-US" altLang="en-US"/>
              <a:pPr/>
              <a:t>15</a:t>
            </a:fld>
            <a:endParaRPr lang="en-US" altLang="en-US"/>
          </a:p>
        </p:txBody>
      </p:sp>
      <p:sp>
        <p:nvSpPr>
          <p:cNvPr id="418818" name="Rectangle 2">
            <a:extLst>
              <a:ext uri="{FF2B5EF4-FFF2-40B4-BE49-F238E27FC236}">
                <a16:creationId xmlns:a16="http://schemas.microsoft.com/office/drawing/2014/main" id="{7C18D83E-47BB-7B44-ACC1-E2AAE2BAE351}"/>
              </a:ext>
            </a:extLst>
          </p:cNvPr>
          <p:cNvSpPr>
            <a:spLocks noGrp="1" noRot="1" noChangeAspect="1" noChangeArrowheads="1" noTextEdit="1"/>
          </p:cNvSpPr>
          <p:nvPr>
            <p:ph type="sldImg"/>
          </p:nvPr>
        </p:nvSpPr>
        <p:spPr>
          <a:ln/>
        </p:spPr>
      </p:sp>
      <p:sp>
        <p:nvSpPr>
          <p:cNvPr id="418819" name="Rectangle 3">
            <a:extLst>
              <a:ext uri="{FF2B5EF4-FFF2-40B4-BE49-F238E27FC236}">
                <a16:creationId xmlns:a16="http://schemas.microsoft.com/office/drawing/2014/main" id="{475CF5A6-D355-6646-850F-2F9A896005F6}"/>
              </a:ext>
            </a:extLst>
          </p:cNvPr>
          <p:cNvSpPr>
            <a:spLocks noGrp="1" noChangeArrowheads="1"/>
          </p:cNvSpPr>
          <p:nvPr>
            <p:ph type="body" idx="1"/>
          </p:nvPr>
        </p:nvSpPr>
        <p:spPr/>
        <p:txBody>
          <a:bodyPr/>
          <a:lstStyle/>
          <a:p>
            <a:r>
              <a:rPr lang="en-US" altLang="en-US"/>
              <a:t>As mentioned, OpenGL is a library for rendering computer graphics. Generally, there are two operations that you do with OpenGL:</a:t>
            </a:r>
          </a:p>
          <a:p>
            <a:pPr lvl="1">
              <a:buFontTx/>
              <a:buChar char="•"/>
            </a:pPr>
            <a:r>
              <a:rPr lang="en-US" altLang="en-US"/>
              <a:t>  draw something</a:t>
            </a:r>
          </a:p>
          <a:p>
            <a:pPr lvl="1">
              <a:buFontTx/>
              <a:buChar char="•"/>
            </a:pPr>
            <a:r>
              <a:rPr lang="en-US" altLang="en-US"/>
              <a:t>  change the state of how OpenGL draws</a:t>
            </a:r>
          </a:p>
          <a:p>
            <a:r>
              <a:rPr lang="en-US" altLang="en-US"/>
              <a:t>OpenGL has two types of things that it can render: geometric primitives and image primitives. </a:t>
            </a:r>
            <a:r>
              <a:rPr lang="en-US" altLang="en-US" i="1"/>
              <a:t>Geometric primitives</a:t>
            </a:r>
            <a:r>
              <a:rPr lang="en-US" altLang="en-US"/>
              <a:t> are points, lines and polygons. </a:t>
            </a:r>
            <a:r>
              <a:rPr lang="en-US" altLang="en-US" i="1"/>
              <a:t>Image primitives</a:t>
            </a:r>
            <a:r>
              <a:rPr lang="en-US" altLang="en-US"/>
              <a:t> are bitmaps and graphics images (i.e. the pixels that you might extract from a JPEG image after you’ve read it into your program.) Additionally, OpenGL links image and geometric primitives together using </a:t>
            </a:r>
            <a:r>
              <a:rPr lang="en-US" altLang="en-US" i="1"/>
              <a:t>texture mapping</a:t>
            </a:r>
            <a:r>
              <a:rPr lang="en-US" altLang="en-US"/>
              <a:t>, which is an advanced topic we’ll discuss this afternoon.</a:t>
            </a:r>
          </a:p>
          <a:p>
            <a:r>
              <a:rPr lang="en-US" altLang="en-US"/>
              <a:t>The other common operation that you do with OpenGL is </a:t>
            </a:r>
            <a:r>
              <a:rPr lang="en-US" altLang="en-US" i="1"/>
              <a:t>setting state.</a:t>
            </a:r>
            <a:r>
              <a:rPr lang="en-US" altLang="en-US"/>
              <a:t> “Setting state” is the process of initializing the internal data that OpenGL uses to render your primitives.  It can be as simple as setting up the size of points and color that you want a vertex to be, to initializing multiple mipmap levels for texture mapping.</a:t>
            </a:r>
          </a:p>
        </p:txBody>
      </p:sp>
    </p:spTree>
    <p:extLst>
      <p:ext uri="{BB962C8B-B14F-4D97-AF65-F5344CB8AC3E}">
        <p14:creationId xmlns:p14="http://schemas.microsoft.com/office/powerpoint/2010/main" val="356793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BE31426-5697-2341-8557-D4FD05C60EEC}"/>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2471857B-926B-5040-A3EA-3EA3D6CB4599}"/>
              </a:ext>
            </a:extLst>
          </p:cNvPr>
          <p:cNvSpPr>
            <a:spLocks noGrp="1" noChangeArrowheads="1"/>
          </p:cNvSpPr>
          <p:nvPr>
            <p:ph type="sldNum" sz="quarter" idx="5"/>
          </p:nvPr>
        </p:nvSpPr>
        <p:spPr>
          <a:ln/>
        </p:spPr>
        <p:txBody>
          <a:bodyPr/>
          <a:lstStyle/>
          <a:p>
            <a:fld id="{1A46BFBA-3620-D24A-8D80-D48AF268F8BD}" type="slidenum">
              <a:rPr lang="en-US" altLang="en-US"/>
              <a:pPr/>
              <a:t>16</a:t>
            </a:fld>
            <a:endParaRPr lang="en-US" altLang="en-US"/>
          </a:p>
        </p:txBody>
      </p:sp>
      <p:sp>
        <p:nvSpPr>
          <p:cNvPr id="420866" name="Rectangle 2">
            <a:extLst>
              <a:ext uri="{FF2B5EF4-FFF2-40B4-BE49-F238E27FC236}">
                <a16:creationId xmlns:a16="http://schemas.microsoft.com/office/drawing/2014/main" id="{B10E64F8-6082-8244-A9EA-6DD816CA6B80}"/>
              </a:ext>
            </a:extLst>
          </p:cNvPr>
          <p:cNvSpPr>
            <a:spLocks noGrp="1" noRot="1" noChangeAspect="1" noChangeArrowheads="1" noTextEdit="1"/>
          </p:cNvSpPr>
          <p:nvPr>
            <p:ph type="sldImg"/>
          </p:nvPr>
        </p:nvSpPr>
        <p:spPr>
          <a:ln/>
        </p:spPr>
      </p:sp>
      <p:sp>
        <p:nvSpPr>
          <p:cNvPr id="420867" name="Rectangle 3">
            <a:extLst>
              <a:ext uri="{FF2B5EF4-FFF2-40B4-BE49-F238E27FC236}">
                <a16:creationId xmlns:a16="http://schemas.microsoft.com/office/drawing/2014/main" id="{87AB76F9-A9C3-D64C-8390-B812776D39D2}"/>
              </a:ext>
            </a:extLst>
          </p:cNvPr>
          <p:cNvSpPr>
            <a:spLocks noGrp="1" noChangeArrowheads="1"/>
          </p:cNvSpPr>
          <p:nvPr>
            <p:ph type="body" idx="1"/>
          </p:nvPr>
        </p:nvSpPr>
        <p:spPr/>
        <p:txBody>
          <a:bodyPr/>
          <a:lstStyle/>
          <a:p>
            <a:r>
              <a:rPr lang="en-US" altLang="en-US"/>
              <a:t>As mentioned, OpenGL is window and operating system independent. To integrate it into various window systems, additional libraries are used to modify a native window into an OpenGL capable window.  Every window system has its own unique library and functions to do this.  Some examples are:</a:t>
            </a:r>
          </a:p>
          <a:p>
            <a:pPr lvl="1">
              <a:buFontTx/>
              <a:buChar char="•"/>
            </a:pPr>
            <a:r>
              <a:rPr lang="en-US" altLang="en-US"/>
              <a:t>  </a:t>
            </a:r>
            <a:r>
              <a:rPr lang="en-US" altLang="en-US">
                <a:latin typeface="Courier New" panose="02070309020205020404" pitchFamily="49" charset="0"/>
              </a:rPr>
              <a:t>GLX</a:t>
            </a:r>
            <a:r>
              <a:rPr lang="en-US" altLang="en-US"/>
              <a:t> for the X Windows system, common on Unix platforms</a:t>
            </a:r>
          </a:p>
          <a:p>
            <a:pPr lvl="1">
              <a:buFontTx/>
              <a:buChar char="•"/>
            </a:pPr>
            <a:r>
              <a:rPr lang="en-US" altLang="en-US"/>
              <a:t>  </a:t>
            </a:r>
            <a:r>
              <a:rPr lang="en-US" altLang="en-US">
                <a:latin typeface="Courier New" panose="02070309020205020404" pitchFamily="49" charset="0"/>
              </a:rPr>
              <a:t>AGL</a:t>
            </a:r>
            <a:r>
              <a:rPr lang="en-US" altLang="en-US"/>
              <a:t> for the Apple Macintosh</a:t>
            </a:r>
          </a:p>
          <a:p>
            <a:pPr lvl="1">
              <a:buFontTx/>
              <a:buChar char="•"/>
            </a:pPr>
            <a:r>
              <a:rPr lang="en-US" altLang="en-US"/>
              <a:t>  </a:t>
            </a:r>
            <a:r>
              <a:rPr lang="en-US" altLang="en-US">
                <a:latin typeface="Courier New" panose="02070309020205020404" pitchFamily="49" charset="0"/>
              </a:rPr>
              <a:t>WGL</a:t>
            </a:r>
            <a:r>
              <a:rPr lang="en-US" altLang="en-US"/>
              <a:t> for Microsoft Windows</a:t>
            </a:r>
          </a:p>
          <a:p>
            <a:r>
              <a:rPr lang="en-US" altLang="en-US"/>
              <a:t>OpenGL also includes a utility library, GLU, to simplify common tasks such as: rendering quadric surfaces (i.e. spheres, cones, cylinders, etc. ), working with NURBS and curves, and concave polygon tessellation.</a:t>
            </a:r>
          </a:p>
          <a:p>
            <a:r>
              <a:rPr lang="en-US" altLang="en-US"/>
              <a:t>Finally to simplify programming and window system dependence, we’ll be using the freeware library, GLUT.  GLUT, written by Mark Kilgard, is a public domain window system independent toolkit for making simple OpenGL applications.  It simplifies the process of creating windows, working with events in the window system and handling animation.</a:t>
            </a:r>
          </a:p>
        </p:txBody>
      </p:sp>
    </p:spTree>
    <p:extLst>
      <p:ext uri="{BB962C8B-B14F-4D97-AF65-F5344CB8AC3E}">
        <p14:creationId xmlns:p14="http://schemas.microsoft.com/office/powerpoint/2010/main" val="3723427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94A921B-0B6A-F54E-862B-78DD9B9A6906}"/>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929CE096-FAA2-CE4E-BFB7-2C56282FF23A}"/>
              </a:ext>
            </a:extLst>
          </p:cNvPr>
          <p:cNvSpPr>
            <a:spLocks noGrp="1" noChangeArrowheads="1"/>
          </p:cNvSpPr>
          <p:nvPr>
            <p:ph type="sldNum" sz="quarter" idx="5"/>
          </p:nvPr>
        </p:nvSpPr>
        <p:spPr>
          <a:ln/>
        </p:spPr>
        <p:txBody>
          <a:bodyPr/>
          <a:lstStyle/>
          <a:p>
            <a:fld id="{5D9B94D1-685A-5047-B041-09DABB4150C9}" type="slidenum">
              <a:rPr lang="en-US" altLang="en-US"/>
              <a:pPr/>
              <a:t>17</a:t>
            </a:fld>
            <a:endParaRPr lang="en-US" altLang="en-US"/>
          </a:p>
        </p:txBody>
      </p:sp>
      <p:sp>
        <p:nvSpPr>
          <p:cNvPr id="424962" name="Rectangle 2">
            <a:extLst>
              <a:ext uri="{FF2B5EF4-FFF2-40B4-BE49-F238E27FC236}">
                <a16:creationId xmlns:a16="http://schemas.microsoft.com/office/drawing/2014/main" id="{0C6E165F-3795-5B48-A93F-FC3CE0A8564A}"/>
              </a:ext>
            </a:extLst>
          </p:cNvPr>
          <p:cNvSpPr>
            <a:spLocks noGrp="1" noRot="1" noChangeAspect="1" noChangeArrowheads="1" noTextEdit="1"/>
          </p:cNvSpPr>
          <p:nvPr>
            <p:ph type="sldImg"/>
          </p:nvPr>
        </p:nvSpPr>
        <p:spPr>
          <a:ln/>
        </p:spPr>
      </p:sp>
      <p:sp>
        <p:nvSpPr>
          <p:cNvPr id="424963" name="Rectangle 3">
            <a:extLst>
              <a:ext uri="{FF2B5EF4-FFF2-40B4-BE49-F238E27FC236}">
                <a16:creationId xmlns:a16="http://schemas.microsoft.com/office/drawing/2014/main" id="{7F697B6D-8C2D-D34D-AF79-D48350FF884C}"/>
              </a:ext>
            </a:extLst>
          </p:cNvPr>
          <p:cNvSpPr>
            <a:spLocks noGrp="1" noChangeArrowheads="1"/>
          </p:cNvSpPr>
          <p:nvPr>
            <p:ph type="body" idx="1"/>
          </p:nvPr>
        </p:nvSpPr>
        <p:spPr/>
        <p:txBody>
          <a:bodyPr/>
          <a:lstStyle/>
          <a:p>
            <a:r>
              <a:rPr lang="en-US" altLang="en-US"/>
              <a:t>All of our discussions today will be presented in the C computer language.</a:t>
            </a:r>
          </a:p>
          <a:p>
            <a:r>
              <a:rPr lang="en-US" altLang="en-US"/>
              <a:t>For C, there are a few required elements which an application must do:</a:t>
            </a:r>
          </a:p>
          <a:p>
            <a:pPr lvl="1">
              <a:buFontTx/>
              <a:buChar char="•"/>
            </a:pPr>
            <a:r>
              <a:rPr lang="en-US" altLang="en-US"/>
              <a:t>  </a:t>
            </a:r>
            <a:r>
              <a:rPr lang="en-US" altLang="en-US" i="1"/>
              <a:t>Header files</a:t>
            </a:r>
            <a:r>
              <a:rPr lang="en-US" altLang="en-US"/>
              <a:t> describe all of the function calls, their parameters and defined constant values to the compiler.  OpenGL has header files for GL (the core library), GLU (the utility library), and GLUT (freeware windowing toolkit). </a:t>
            </a:r>
          </a:p>
          <a:p>
            <a:pPr lvl="1"/>
            <a:r>
              <a:rPr lang="en-US" altLang="en-US" i="1" u="sng"/>
              <a:t>Note</a:t>
            </a:r>
            <a:r>
              <a:rPr lang="en-US" altLang="en-US"/>
              <a:t>: </a:t>
            </a:r>
            <a:r>
              <a:rPr lang="en-US" altLang="en-US">
                <a:latin typeface="Courier New" panose="02070309020205020404" pitchFamily="49" charset="0"/>
              </a:rPr>
              <a:t>glut.h</a:t>
            </a:r>
            <a:r>
              <a:rPr lang="en-US" altLang="en-US"/>
              <a:t> includes </a:t>
            </a:r>
            <a:r>
              <a:rPr lang="en-US" altLang="en-US">
                <a:latin typeface="Courier New" panose="02070309020205020404" pitchFamily="49" charset="0"/>
              </a:rPr>
              <a:t>gl.h</a:t>
            </a:r>
            <a:r>
              <a:rPr lang="en-US" altLang="en-US"/>
              <a:t> and </a:t>
            </a:r>
            <a:r>
              <a:rPr lang="en-US" altLang="en-US">
                <a:latin typeface="Courier New" panose="02070309020205020404" pitchFamily="49" charset="0"/>
              </a:rPr>
              <a:t>glu.h</a:t>
            </a:r>
            <a:r>
              <a:rPr lang="en-US" altLang="en-US"/>
              <a:t>. On Microsoft Windows, including </a:t>
            </a:r>
            <a:r>
              <a:rPr lang="en-US" altLang="en-US" i="1"/>
              <a:t>only</a:t>
            </a:r>
            <a:r>
              <a:rPr lang="en-US" altLang="en-US"/>
              <a:t> </a:t>
            </a:r>
            <a:r>
              <a:rPr lang="en-US" altLang="en-US">
                <a:latin typeface="Courier New" panose="02070309020205020404" pitchFamily="49" charset="0"/>
              </a:rPr>
              <a:t>glut.h</a:t>
            </a:r>
            <a:r>
              <a:rPr lang="en-US" altLang="en-US"/>
              <a:t> is  recommended to avoid warnings about redefining Windows macros.</a:t>
            </a:r>
          </a:p>
          <a:p>
            <a:pPr lvl="1">
              <a:buFontTx/>
              <a:buChar char="•"/>
            </a:pPr>
            <a:r>
              <a:rPr lang="en-US" altLang="en-US"/>
              <a:t>  </a:t>
            </a:r>
            <a:r>
              <a:rPr lang="en-US" altLang="en-US" i="1"/>
              <a:t>Libraries</a:t>
            </a:r>
            <a:r>
              <a:rPr lang="en-US" altLang="en-US"/>
              <a:t> are the operating system dependent implementation of OpenGL on the system you’re using. Each operating system has its own set of libraries.  For Unix systems, the OpenGL library is commonly named </a:t>
            </a:r>
            <a:r>
              <a:rPr lang="en-US" altLang="en-US">
                <a:latin typeface="Courier New" panose="02070309020205020404" pitchFamily="49" charset="0"/>
              </a:rPr>
              <a:t>libGL.so</a:t>
            </a:r>
            <a:r>
              <a:rPr lang="en-US" altLang="en-US"/>
              <a:t> and for Microsoft Windows, it’s named </a:t>
            </a:r>
            <a:r>
              <a:rPr lang="en-US" altLang="en-US">
                <a:latin typeface="Courier New" panose="02070309020205020404" pitchFamily="49" charset="0"/>
              </a:rPr>
              <a:t>opengl32.lib</a:t>
            </a:r>
            <a:r>
              <a:rPr lang="en-US" altLang="en-US"/>
              <a:t>.</a:t>
            </a:r>
          </a:p>
          <a:p>
            <a:pPr lvl="1">
              <a:buFontTx/>
              <a:buChar char="•"/>
            </a:pPr>
            <a:r>
              <a:rPr lang="en-US" altLang="en-US"/>
              <a:t>  Finally, </a:t>
            </a:r>
            <a:r>
              <a:rPr lang="en-US" altLang="en-US" i="1"/>
              <a:t>enumerated types</a:t>
            </a:r>
            <a:r>
              <a:rPr lang="en-US" altLang="en-US"/>
              <a:t> are definitions for the basic types (i.e. float, double, int, etc.) which your program uses to store variables. To simplify platform independence for OpenGL programs, a complete set of enumerated types are defined. Use them to simplify transferring your programs to other operating systems.</a:t>
            </a:r>
          </a:p>
        </p:txBody>
      </p:sp>
    </p:spTree>
    <p:extLst>
      <p:ext uri="{BB962C8B-B14F-4D97-AF65-F5344CB8AC3E}">
        <p14:creationId xmlns:p14="http://schemas.microsoft.com/office/powerpoint/2010/main" val="3033115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F3C9135-D80C-6644-B547-725EC1C66494}"/>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7063430C-0347-A749-B544-B390BD323879}"/>
              </a:ext>
            </a:extLst>
          </p:cNvPr>
          <p:cNvSpPr>
            <a:spLocks noGrp="1" noChangeArrowheads="1"/>
          </p:cNvSpPr>
          <p:nvPr>
            <p:ph type="sldNum" sz="quarter" idx="5"/>
          </p:nvPr>
        </p:nvSpPr>
        <p:spPr>
          <a:ln/>
        </p:spPr>
        <p:txBody>
          <a:bodyPr/>
          <a:lstStyle/>
          <a:p>
            <a:fld id="{82B569FF-A2EE-AB49-A926-24E8D22F0244}" type="slidenum">
              <a:rPr lang="en-US" altLang="en-US"/>
              <a:pPr/>
              <a:t>18</a:t>
            </a:fld>
            <a:endParaRPr lang="en-US" altLang="en-US"/>
          </a:p>
        </p:txBody>
      </p:sp>
      <p:sp>
        <p:nvSpPr>
          <p:cNvPr id="427010" name="Rectangle 2">
            <a:extLst>
              <a:ext uri="{FF2B5EF4-FFF2-40B4-BE49-F238E27FC236}">
                <a16:creationId xmlns:a16="http://schemas.microsoft.com/office/drawing/2014/main" id="{EF99365B-9AEC-504A-8433-231DFE507B4E}"/>
              </a:ext>
            </a:extLst>
          </p:cNvPr>
          <p:cNvSpPr>
            <a:spLocks noGrp="1" noRot="1" noChangeAspect="1" noChangeArrowheads="1" noTextEdit="1"/>
          </p:cNvSpPr>
          <p:nvPr>
            <p:ph type="sldImg"/>
          </p:nvPr>
        </p:nvSpPr>
        <p:spPr>
          <a:ln/>
        </p:spPr>
      </p:sp>
      <p:sp>
        <p:nvSpPr>
          <p:cNvPr id="427011" name="Rectangle 3">
            <a:extLst>
              <a:ext uri="{FF2B5EF4-FFF2-40B4-BE49-F238E27FC236}">
                <a16:creationId xmlns:a16="http://schemas.microsoft.com/office/drawing/2014/main" id="{DD9BB0CC-7A5D-6542-B1F3-BDAEABF4BF29}"/>
              </a:ext>
            </a:extLst>
          </p:cNvPr>
          <p:cNvSpPr>
            <a:spLocks noGrp="1" noChangeArrowheads="1"/>
          </p:cNvSpPr>
          <p:nvPr>
            <p:ph type="body" idx="1"/>
          </p:nvPr>
        </p:nvSpPr>
        <p:spPr/>
        <p:txBody>
          <a:bodyPr/>
          <a:lstStyle/>
          <a:p>
            <a:r>
              <a:rPr lang="en-US" altLang="en-US"/>
              <a:t>Here’s the basic structure that we’ll be using in our applications. This is generally what you’d do in your own OpenGL applications.</a:t>
            </a:r>
          </a:p>
          <a:p>
            <a:r>
              <a:rPr lang="en-US" altLang="en-US"/>
              <a:t>The steps are:</a:t>
            </a:r>
          </a:p>
          <a:p>
            <a:r>
              <a:rPr lang="en-US" altLang="en-US"/>
              <a:t>   1) Choose the type of window that you need for your application and initialize it.</a:t>
            </a:r>
          </a:p>
          <a:p>
            <a:r>
              <a:rPr lang="en-US" altLang="en-US"/>
              <a:t>   2) Initialize any OpenGL state that you don’t need to change every frame of your program. This might include things like the background color, light positions and texture maps.</a:t>
            </a:r>
          </a:p>
          <a:p>
            <a:r>
              <a:rPr lang="en-US" altLang="en-US"/>
              <a:t>   3) Register the </a:t>
            </a:r>
            <a:r>
              <a:rPr lang="en-US" altLang="en-US" i="1"/>
              <a:t>callback</a:t>
            </a:r>
            <a:r>
              <a:rPr lang="en-US" altLang="en-US"/>
              <a:t> functions that you’ll need. Callbacks are routines you write that GLUT calls when a certain sequence of events occurs, like the window needing to be refreshed, or the user moving the mouse. The most important callback function is the one to render your scene, which we’ll discuss in a few slides.</a:t>
            </a:r>
          </a:p>
          <a:p>
            <a:r>
              <a:rPr lang="en-US" altLang="en-US"/>
              <a:t>   4) Enter the main event processing loop. This is where your application receives events, and schedules when callback functions are called.</a:t>
            </a:r>
          </a:p>
        </p:txBody>
      </p:sp>
    </p:spTree>
    <p:extLst>
      <p:ext uri="{BB962C8B-B14F-4D97-AF65-F5344CB8AC3E}">
        <p14:creationId xmlns:p14="http://schemas.microsoft.com/office/powerpoint/2010/main" val="2201177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C2C6BAF-C1AC-7447-BD87-BC781481F79B}"/>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E9992A0F-60C5-334E-8340-0FF1CAD24245}"/>
              </a:ext>
            </a:extLst>
          </p:cNvPr>
          <p:cNvSpPr>
            <a:spLocks noGrp="1" noChangeArrowheads="1"/>
          </p:cNvSpPr>
          <p:nvPr>
            <p:ph type="sldNum" sz="quarter" idx="5"/>
          </p:nvPr>
        </p:nvSpPr>
        <p:spPr>
          <a:ln/>
        </p:spPr>
        <p:txBody>
          <a:bodyPr/>
          <a:lstStyle/>
          <a:p>
            <a:fld id="{2AF8AB36-B4DC-F444-BCF9-61E195225165}" type="slidenum">
              <a:rPr lang="en-US" altLang="en-US"/>
              <a:pPr/>
              <a:t>19</a:t>
            </a:fld>
            <a:endParaRPr lang="en-US" altLang="en-US"/>
          </a:p>
        </p:txBody>
      </p:sp>
      <p:sp>
        <p:nvSpPr>
          <p:cNvPr id="429058" name="Rectangle 2">
            <a:extLst>
              <a:ext uri="{FF2B5EF4-FFF2-40B4-BE49-F238E27FC236}">
                <a16:creationId xmlns:a16="http://schemas.microsoft.com/office/drawing/2014/main" id="{AC952DD4-B233-D44F-B86D-241A9EF1B049}"/>
              </a:ext>
            </a:extLst>
          </p:cNvPr>
          <p:cNvSpPr>
            <a:spLocks noGrp="1" noRot="1" noChangeAspect="1" noChangeArrowheads="1" noTextEdit="1"/>
          </p:cNvSpPr>
          <p:nvPr>
            <p:ph type="sldImg"/>
          </p:nvPr>
        </p:nvSpPr>
        <p:spPr>
          <a:ln/>
        </p:spPr>
      </p:sp>
      <p:sp>
        <p:nvSpPr>
          <p:cNvPr id="429059" name="Rectangle 3">
            <a:extLst>
              <a:ext uri="{FF2B5EF4-FFF2-40B4-BE49-F238E27FC236}">
                <a16:creationId xmlns:a16="http://schemas.microsoft.com/office/drawing/2014/main" id="{81A661C8-17EC-FC44-AF97-4A78F1213A66}"/>
              </a:ext>
            </a:extLst>
          </p:cNvPr>
          <p:cNvSpPr>
            <a:spLocks noGrp="1" noChangeArrowheads="1"/>
          </p:cNvSpPr>
          <p:nvPr>
            <p:ph type="body" idx="1"/>
          </p:nvPr>
        </p:nvSpPr>
        <p:spPr/>
        <p:txBody>
          <a:bodyPr/>
          <a:lstStyle/>
          <a:p>
            <a:r>
              <a:rPr lang="en-US" altLang="en-US"/>
              <a:t>Here’s an example of the main part of a GLUT based OpenGL application.  This is the model that we’ll use for most of our programs in the course.</a:t>
            </a:r>
          </a:p>
          <a:p>
            <a:r>
              <a:rPr lang="en-US" altLang="en-US"/>
              <a:t>The </a:t>
            </a:r>
            <a:r>
              <a:rPr lang="en-US" altLang="en-US">
                <a:latin typeface="Courier New" panose="02070309020205020404" pitchFamily="49" charset="0"/>
              </a:rPr>
              <a:t>glutInitDisplayMode()</a:t>
            </a:r>
            <a:r>
              <a:rPr lang="en-US" altLang="en-US"/>
              <a:t> and </a:t>
            </a:r>
            <a:r>
              <a:rPr lang="en-US" altLang="en-US">
                <a:latin typeface="Courier New" panose="02070309020205020404" pitchFamily="49" charset="0"/>
              </a:rPr>
              <a:t>glutCreateWindow()</a:t>
            </a:r>
            <a:r>
              <a:rPr lang="en-US" altLang="en-US"/>
              <a:t> functions compose the window configuration step.</a:t>
            </a:r>
          </a:p>
          <a:p>
            <a:r>
              <a:rPr lang="en-US" altLang="en-US"/>
              <a:t>We then call the </a:t>
            </a:r>
            <a:r>
              <a:rPr lang="en-US" altLang="en-US">
                <a:latin typeface="Courier New" panose="02070309020205020404" pitchFamily="49" charset="0"/>
              </a:rPr>
              <a:t>init()</a:t>
            </a:r>
            <a:r>
              <a:rPr lang="en-US" altLang="en-US"/>
              <a:t> routine, which contains our one-time initialization. Here we initialize any OpenGL state and other program variables that we might need to use during our program that remain constant throughout the program’s execution.</a:t>
            </a:r>
          </a:p>
          <a:p>
            <a:r>
              <a:rPr lang="en-US" altLang="en-US"/>
              <a:t>Next, we register the callback routines that we’re going to use during our program.</a:t>
            </a:r>
          </a:p>
          <a:p>
            <a:r>
              <a:rPr lang="en-US" altLang="en-US"/>
              <a:t>Finally, we enter the event processing loop, which interprets events and calls our respective callback routines.</a:t>
            </a:r>
          </a:p>
        </p:txBody>
      </p:sp>
    </p:spTree>
    <p:extLst>
      <p:ext uri="{BB962C8B-B14F-4D97-AF65-F5344CB8AC3E}">
        <p14:creationId xmlns:p14="http://schemas.microsoft.com/office/powerpoint/2010/main" val="790498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93BB136-DACB-8C45-B0FE-BD9E96C6EEFD}"/>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458E0B06-9AFD-DE40-A2B5-258A8A816E44}"/>
              </a:ext>
            </a:extLst>
          </p:cNvPr>
          <p:cNvSpPr>
            <a:spLocks noGrp="1" noChangeArrowheads="1"/>
          </p:cNvSpPr>
          <p:nvPr>
            <p:ph type="sldNum" sz="quarter" idx="5"/>
          </p:nvPr>
        </p:nvSpPr>
        <p:spPr>
          <a:ln/>
        </p:spPr>
        <p:txBody>
          <a:bodyPr/>
          <a:lstStyle/>
          <a:p>
            <a:fld id="{74B668D0-8AB3-664D-A641-EC285AD192CD}" type="slidenum">
              <a:rPr lang="en-US" altLang="en-US"/>
              <a:pPr/>
              <a:t>20</a:t>
            </a:fld>
            <a:endParaRPr lang="en-US" altLang="en-US"/>
          </a:p>
        </p:txBody>
      </p:sp>
      <p:sp>
        <p:nvSpPr>
          <p:cNvPr id="431106" name="Rectangle 2">
            <a:extLst>
              <a:ext uri="{FF2B5EF4-FFF2-40B4-BE49-F238E27FC236}">
                <a16:creationId xmlns:a16="http://schemas.microsoft.com/office/drawing/2014/main" id="{6BEA952E-46BD-0443-BF13-CE555F37D589}"/>
              </a:ext>
            </a:extLst>
          </p:cNvPr>
          <p:cNvSpPr>
            <a:spLocks noGrp="1" noRot="1" noChangeAspect="1" noChangeArrowheads="1" noTextEdit="1"/>
          </p:cNvSpPr>
          <p:nvPr>
            <p:ph type="sldImg"/>
          </p:nvPr>
        </p:nvSpPr>
        <p:spPr>
          <a:ln/>
        </p:spPr>
      </p:sp>
      <p:sp>
        <p:nvSpPr>
          <p:cNvPr id="431107" name="Rectangle 3">
            <a:extLst>
              <a:ext uri="{FF2B5EF4-FFF2-40B4-BE49-F238E27FC236}">
                <a16:creationId xmlns:a16="http://schemas.microsoft.com/office/drawing/2014/main" id="{F56BA3D1-A35C-D642-B288-466562336388}"/>
              </a:ext>
            </a:extLst>
          </p:cNvPr>
          <p:cNvSpPr>
            <a:spLocks noGrp="1" noChangeArrowheads="1"/>
          </p:cNvSpPr>
          <p:nvPr>
            <p:ph type="body" idx="1"/>
          </p:nvPr>
        </p:nvSpPr>
        <p:spPr/>
        <p:txBody>
          <a:bodyPr/>
          <a:lstStyle/>
          <a:p>
            <a:r>
              <a:rPr lang="en-US" altLang="en-US"/>
              <a:t>Here’s the internals of our initialization routine, </a:t>
            </a:r>
            <a:r>
              <a:rPr lang="en-US" altLang="en-US">
                <a:latin typeface="Courier New" panose="02070309020205020404" pitchFamily="49" charset="0"/>
              </a:rPr>
              <a:t>init()</a:t>
            </a:r>
            <a:r>
              <a:rPr lang="en-US" altLang="en-US"/>
              <a:t>. Over the course of the day, you’ll learn what each of the above OpenGL calls do.</a:t>
            </a:r>
          </a:p>
        </p:txBody>
      </p:sp>
    </p:spTree>
    <p:extLst>
      <p:ext uri="{BB962C8B-B14F-4D97-AF65-F5344CB8AC3E}">
        <p14:creationId xmlns:p14="http://schemas.microsoft.com/office/powerpoint/2010/main" val="1981085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E9D765C-B1EF-E14C-A134-ADA2A0A83E33}"/>
              </a:ext>
            </a:extLst>
          </p:cNvPr>
          <p:cNvSpPr>
            <a:spLocks noGrp="1" noChangeArrowheads="1"/>
          </p:cNvSpPr>
          <p:nvPr>
            <p:ph type="hdr" sz="quarter"/>
          </p:nvPr>
        </p:nvSpPr>
        <p:spPr>
          <a:ln/>
        </p:spPr>
        <p:txBody>
          <a:bodyPr/>
          <a:lstStyle/>
          <a:p>
            <a:r>
              <a:rPr lang="en-US" altLang="en-US"/>
              <a:t>An Interactive Introduction to OpenGL Programming</a:t>
            </a:r>
          </a:p>
        </p:txBody>
      </p:sp>
      <p:sp>
        <p:nvSpPr>
          <p:cNvPr id="5" name="Rectangle 7">
            <a:extLst>
              <a:ext uri="{FF2B5EF4-FFF2-40B4-BE49-F238E27FC236}">
                <a16:creationId xmlns:a16="http://schemas.microsoft.com/office/drawing/2014/main" id="{6F8454CB-C51B-E945-9650-F50F144EE51F}"/>
              </a:ext>
            </a:extLst>
          </p:cNvPr>
          <p:cNvSpPr>
            <a:spLocks noGrp="1" noChangeArrowheads="1"/>
          </p:cNvSpPr>
          <p:nvPr>
            <p:ph type="sldNum" sz="quarter" idx="5"/>
          </p:nvPr>
        </p:nvSpPr>
        <p:spPr>
          <a:ln/>
        </p:spPr>
        <p:txBody>
          <a:bodyPr/>
          <a:lstStyle/>
          <a:p>
            <a:fld id="{FB12E9F1-0110-4046-AFF5-F23BC8AAF82B}" type="slidenum">
              <a:rPr lang="en-US" altLang="en-US"/>
              <a:pPr/>
              <a:t>21</a:t>
            </a:fld>
            <a:endParaRPr lang="en-US" altLang="en-US"/>
          </a:p>
        </p:txBody>
      </p:sp>
      <p:sp>
        <p:nvSpPr>
          <p:cNvPr id="433154" name="Rectangle 2">
            <a:extLst>
              <a:ext uri="{FF2B5EF4-FFF2-40B4-BE49-F238E27FC236}">
                <a16:creationId xmlns:a16="http://schemas.microsoft.com/office/drawing/2014/main" id="{3327983E-21A9-8344-86A6-44FBA2383BA4}"/>
              </a:ext>
            </a:extLst>
          </p:cNvPr>
          <p:cNvSpPr>
            <a:spLocks noGrp="1" noRot="1" noChangeAspect="1" noChangeArrowheads="1" noTextEdit="1"/>
          </p:cNvSpPr>
          <p:nvPr>
            <p:ph type="sldImg"/>
          </p:nvPr>
        </p:nvSpPr>
        <p:spPr>
          <a:ln/>
        </p:spPr>
      </p:sp>
      <p:sp>
        <p:nvSpPr>
          <p:cNvPr id="433155" name="Rectangle 3">
            <a:extLst>
              <a:ext uri="{FF2B5EF4-FFF2-40B4-BE49-F238E27FC236}">
                <a16:creationId xmlns:a16="http://schemas.microsoft.com/office/drawing/2014/main" id="{2F56B131-160E-4843-997D-0C8BE6391324}"/>
              </a:ext>
            </a:extLst>
          </p:cNvPr>
          <p:cNvSpPr>
            <a:spLocks noGrp="1" noChangeArrowheads="1"/>
          </p:cNvSpPr>
          <p:nvPr>
            <p:ph type="body" idx="1"/>
          </p:nvPr>
        </p:nvSpPr>
        <p:spPr/>
        <p:txBody>
          <a:bodyPr/>
          <a:lstStyle/>
          <a:p>
            <a:r>
              <a:rPr lang="en-US" altLang="en-US"/>
              <a:t>GLUT uses a </a:t>
            </a:r>
            <a:r>
              <a:rPr lang="en-US" altLang="en-US" i="1"/>
              <a:t>callback mechanism</a:t>
            </a:r>
            <a:r>
              <a:rPr lang="en-US" altLang="en-US"/>
              <a:t> to do its event processing. Callbacks simplify event processing for the application developer. As compared to more traditional event driven programming, where the author must receive and process each event, and call whatever actions are necessary, callbacks simplify the process by defining what actions are supported, and automatically handling the user events. All the author must do is fill in what should happen when.</a:t>
            </a:r>
          </a:p>
          <a:p>
            <a:r>
              <a:rPr lang="en-US" altLang="en-US"/>
              <a:t>GLUT supports many different callback actions, including:</a:t>
            </a:r>
          </a:p>
          <a:p>
            <a:pPr lvl="1">
              <a:buFontTx/>
              <a:buChar char="•"/>
            </a:pPr>
            <a:r>
              <a:rPr lang="en-US" altLang="en-US"/>
              <a:t> </a:t>
            </a:r>
            <a:r>
              <a:rPr lang="en-US" altLang="en-US">
                <a:latin typeface="Courier New" panose="02070309020205020404" pitchFamily="49" charset="0"/>
              </a:rPr>
              <a:t>glutDisplayFunc()</a:t>
            </a:r>
            <a:r>
              <a:rPr lang="en-US" altLang="en-US"/>
              <a:t> - called when pixels in the window need to be refreshed.</a:t>
            </a:r>
          </a:p>
          <a:p>
            <a:pPr lvl="1">
              <a:buFontTx/>
              <a:buChar char="•"/>
            </a:pPr>
            <a:r>
              <a:rPr lang="en-US" altLang="en-US"/>
              <a:t> </a:t>
            </a:r>
            <a:r>
              <a:rPr lang="en-US" altLang="en-US">
                <a:latin typeface="Courier New" panose="02070309020205020404" pitchFamily="49" charset="0"/>
              </a:rPr>
              <a:t>glutReshapeFunc()</a:t>
            </a:r>
            <a:r>
              <a:rPr lang="en-US" altLang="en-US"/>
              <a:t> - called when the window changes size</a:t>
            </a:r>
          </a:p>
          <a:p>
            <a:pPr lvl="1">
              <a:buFontTx/>
              <a:buChar char="•"/>
            </a:pPr>
            <a:r>
              <a:rPr lang="en-US" altLang="en-US"/>
              <a:t> </a:t>
            </a:r>
            <a:r>
              <a:rPr lang="en-US" altLang="en-US">
                <a:latin typeface="Courier New" panose="02070309020205020404" pitchFamily="49" charset="0"/>
              </a:rPr>
              <a:t>glutKeyboardFunc()</a:t>
            </a:r>
            <a:r>
              <a:rPr lang="en-US" altLang="en-US"/>
              <a:t> - called when a key is struck on the keyboard</a:t>
            </a:r>
          </a:p>
          <a:p>
            <a:pPr lvl="1">
              <a:buFontTx/>
              <a:buChar char="•"/>
            </a:pPr>
            <a:r>
              <a:rPr lang="en-US" altLang="en-US"/>
              <a:t> </a:t>
            </a:r>
            <a:r>
              <a:rPr lang="en-US" altLang="en-US">
                <a:latin typeface="Courier New" panose="02070309020205020404" pitchFamily="49" charset="0"/>
              </a:rPr>
              <a:t>glutMouseFunc()</a:t>
            </a:r>
            <a:r>
              <a:rPr lang="en-US" altLang="en-US"/>
              <a:t> - called when the user presses a mouse button on the mouse</a:t>
            </a:r>
          </a:p>
          <a:p>
            <a:pPr lvl="1">
              <a:buFontTx/>
              <a:buChar char="•"/>
            </a:pPr>
            <a:r>
              <a:rPr lang="en-US" altLang="en-US"/>
              <a:t> </a:t>
            </a:r>
            <a:r>
              <a:rPr lang="en-US" altLang="en-US">
                <a:latin typeface="Courier New" panose="02070309020205020404" pitchFamily="49" charset="0"/>
              </a:rPr>
              <a:t>glutMotionFunc()</a:t>
            </a:r>
            <a:r>
              <a:rPr lang="en-US" altLang="en-US"/>
              <a:t> - called when the user moves the mouse while a mouse button is pressed</a:t>
            </a:r>
          </a:p>
          <a:p>
            <a:pPr lvl="1">
              <a:buFontTx/>
              <a:buChar char="•"/>
            </a:pPr>
            <a:r>
              <a:rPr lang="en-US" altLang="en-US"/>
              <a:t> </a:t>
            </a:r>
            <a:r>
              <a:rPr lang="en-US" altLang="en-US">
                <a:latin typeface="Courier New" panose="02070309020205020404" pitchFamily="49" charset="0"/>
              </a:rPr>
              <a:t>glutPassiveMouseFunc()</a:t>
            </a:r>
            <a:r>
              <a:rPr lang="en-US" altLang="en-US"/>
              <a:t> - called when the mouse is moved regardless of mouse button state</a:t>
            </a:r>
          </a:p>
          <a:p>
            <a:pPr lvl="1">
              <a:buFontTx/>
              <a:buChar char="•"/>
            </a:pPr>
            <a:r>
              <a:rPr lang="en-US" altLang="en-US"/>
              <a:t> </a:t>
            </a:r>
            <a:r>
              <a:rPr lang="en-US" altLang="en-US">
                <a:latin typeface="Courier New" panose="02070309020205020404" pitchFamily="49" charset="0"/>
              </a:rPr>
              <a:t>glutIdleFunc()</a:t>
            </a:r>
            <a:r>
              <a:rPr lang="en-US" altLang="en-US"/>
              <a:t> - a callback function called when nothing else is going on. Very useful for animations.</a:t>
            </a:r>
          </a:p>
        </p:txBody>
      </p:sp>
    </p:spTree>
    <p:extLst>
      <p:ext uri="{BB962C8B-B14F-4D97-AF65-F5344CB8AC3E}">
        <p14:creationId xmlns:p14="http://schemas.microsoft.com/office/powerpoint/2010/main" val="2563462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FA1E9-FE81-D34D-A8DF-0C68B9F164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7A22B5-66D6-6746-A455-6CC702B7D7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DC755C-9AAC-4345-854B-0E967F91546A}"/>
              </a:ext>
            </a:extLst>
          </p:cNvPr>
          <p:cNvSpPr>
            <a:spLocks noGrp="1"/>
          </p:cNvSpPr>
          <p:nvPr>
            <p:ph type="dt" sz="half" idx="10"/>
          </p:nvPr>
        </p:nvSpPr>
        <p:spPr/>
        <p:txBody>
          <a:bodyPr/>
          <a:lstStyle/>
          <a:p>
            <a:fld id="{A12B13E1-FC10-8844-BF0A-AFEE842F62BE}" type="datetimeFigureOut">
              <a:rPr lang="en-US" smtClean="0"/>
              <a:t>2/14/19</a:t>
            </a:fld>
            <a:endParaRPr lang="en-US"/>
          </a:p>
        </p:txBody>
      </p:sp>
      <p:sp>
        <p:nvSpPr>
          <p:cNvPr id="5" name="Footer Placeholder 4">
            <a:extLst>
              <a:ext uri="{FF2B5EF4-FFF2-40B4-BE49-F238E27FC236}">
                <a16:creationId xmlns:a16="http://schemas.microsoft.com/office/drawing/2014/main" id="{4DBFBDFF-CB2E-364E-99AC-FA173CC56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293DC-A2DE-AF45-995F-F300764F13CA}"/>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315431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C898E-7EDB-F740-B712-9FCFD0FEB2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AC4733-35A0-B046-995A-A449876B711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FFB64-FA8D-8647-8565-037E2F8A505F}"/>
              </a:ext>
            </a:extLst>
          </p:cNvPr>
          <p:cNvSpPr>
            <a:spLocks noGrp="1"/>
          </p:cNvSpPr>
          <p:nvPr>
            <p:ph type="dt" sz="half" idx="10"/>
          </p:nvPr>
        </p:nvSpPr>
        <p:spPr/>
        <p:txBody>
          <a:bodyPr/>
          <a:lstStyle/>
          <a:p>
            <a:fld id="{A12B13E1-FC10-8844-BF0A-AFEE842F62BE}" type="datetimeFigureOut">
              <a:rPr lang="en-US" smtClean="0"/>
              <a:t>2/14/19</a:t>
            </a:fld>
            <a:endParaRPr lang="en-US"/>
          </a:p>
        </p:txBody>
      </p:sp>
      <p:sp>
        <p:nvSpPr>
          <p:cNvPr id="5" name="Footer Placeholder 4">
            <a:extLst>
              <a:ext uri="{FF2B5EF4-FFF2-40B4-BE49-F238E27FC236}">
                <a16:creationId xmlns:a16="http://schemas.microsoft.com/office/drawing/2014/main" id="{C706908C-6BEA-9E4A-A1F4-5C4DC22B93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3EF35A-76E0-F14F-B770-2AAA0E4E3251}"/>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4018794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7C3711-1BB3-CD45-AB27-7F140CD5B1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B880A7-154F-2C41-AED8-F5E98A6423D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F16B46-566C-BF40-83AB-FEE0F11E44E7}"/>
              </a:ext>
            </a:extLst>
          </p:cNvPr>
          <p:cNvSpPr>
            <a:spLocks noGrp="1"/>
          </p:cNvSpPr>
          <p:nvPr>
            <p:ph type="dt" sz="half" idx="10"/>
          </p:nvPr>
        </p:nvSpPr>
        <p:spPr/>
        <p:txBody>
          <a:bodyPr/>
          <a:lstStyle/>
          <a:p>
            <a:fld id="{A12B13E1-FC10-8844-BF0A-AFEE842F62BE}" type="datetimeFigureOut">
              <a:rPr lang="en-US" smtClean="0"/>
              <a:t>2/14/19</a:t>
            </a:fld>
            <a:endParaRPr lang="en-US"/>
          </a:p>
        </p:txBody>
      </p:sp>
      <p:sp>
        <p:nvSpPr>
          <p:cNvPr id="5" name="Footer Placeholder 4">
            <a:extLst>
              <a:ext uri="{FF2B5EF4-FFF2-40B4-BE49-F238E27FC236}">
                <a16:creationId xmlns:a16="http://schemas.microsoft.com/office/drawing/2014/main" id="{090A1FAD-AB42-5047-8BF3-7B44FC033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69101-4C54-CD4E-93E9-1E6831E84B95}"/>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3460440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63978-303F-154C-88A5-C660DDE0A0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814797-C434-4742-8997-5313C7E2928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1A190-CC59-714A-A6CB-7928B9DAF0C5}"/>
              </a:ext>
            </a:extLst>
          </p:cNvPr>
          <p:cNvSpPr>
            <a:spLocks noGrp="1"/>
          </p:cNvSpPr>
          <p:nvPr>
            <p:ph type="dt" sz="half" idx="10"/>
          </p:nvPr>
        </p:nvSpPr>
        <p:spPr/>
        <p:txBody>
          <a:bodyPr/>
          <a:lstStyle/>
          <a:p>
            <a:fld id="{A12B13E1-FC10-8844-BF0A-AFEE842F62BE}" type="datetimeFigureOut">
              <a:rPr lang="en-US" smtClean="0"/>
              <a:t>2/14/19</a:t>
            </a:fld>
            <a:endParaRPr lang="en-US"/>
          </a:p>
        </p:txBody>
      </p:sp>
      <p:sp>
        <p:nvSpPr>
          <p:cNvPr id="5" name="Footer Placeholder 4">
            <a:extLst>
              <a:ext uri="{FF2B5EF4-FFF2-40B4-BE49-F238E27FC236}">
                <a16:creationId xmlns:a16="http://schemas.microsoft.com/office/drawing/2014/main" id="{EDD3ACA4-231D-2841-8DF4-26D14273A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16E162-17DE-0D45-99E0-5292D737D175}"/>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668370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B97B-CB6E-904F-83D7-FB1A7E5245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F30C41-7CF5-014A-8874-74035F1C89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4A125E5-D5E1-5743-BAD0-316BBE4C6944}"/>
              </a:ext>
            </a:extLst>
          </p:cNvPr>
          <p:cNvSpPr>
            <a:spLocks noGrp="1"/>
          </p:cNvSpPr>
          <p:nvPr>
            <p:ph type="dt" sz="half" idx="10"/>
          </p:nvPr>
        </p:nvSpPr>
        <p:spPr/>
        <p:txBody>
          <a:bodyPr/>
          <a:lstStyle/>
          <a:p>
            <a:fld id="{A12B13E1-FC10-8844-BF0A-AFEE842F62BE}" type="datetimeFigureOut">
              <a:rPr lang="en-US" smtClean="0"/>
              <a:t>2/14/19</a:t>
            </a:fld>
            <a:endParaRPr lang="en-US"/>
          </a:p>
        </p:txBody>
      </p:sp>
      <p:sp>
        <p:nvSpPr>
          <p:cNvPr id="5" name="Footer Placeholder 4">
            <a:extLst>
              <a:ext uri="{FF2B5EF4-FFF2-40B4-BE49-F238E27FC236}">
                <a16:creationId xmlns:a16="http://schemas.microsoft.com/office/drawing/2014/main" id="{3DE6A0C7-62A7-4444-B5C8-3EAEA2207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B72263-9945-B443-B347-C88A6CC77969}"/>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3809381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A0A2-E1BB-474D-BD63-3D46E7A687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BC5CB4-B001-C348-B3ED-A7B02A11D3B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7829FB-DCAC-A440-93B1-E0C86979AE9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576A9A-C406-B947-A384-D98AD0FA5570}"/>
              </a:ext>
            </a:extLst>
          </p:cNvPr>
          <p:cNvSpPr>
            <a:spLocks noGrp="1"/>
          </p:cNvSpPr>
          <p:nvPr>
            <p:ph type="dt" sz="half" idx="10"/>
          </p:nvPr>
        </p:nvSpPr>
        <p:spPr/>
        <p:txBody>
          <a:bodyPr/>
          <a:lstStyle/>
          <a:p>
            <a:fld id="{A12B13E1-FC10-8844-BF0A-AFEE842F62BE}" type="datetimeFigureOut">
              <a:rPr lang="en-US" smtClean="0"/>
              <a:t>2/14/19</a:t>
            </a:fld>
            <a:endParaRPr lang="en-US"/>
          </a:p>
        </p:txBody>
      </p:sp>
      <p:sp>
        <p:nvSpPr>
          <p:cNvPr id="6" name="Footer Placeholder 5">
            <a:extLst>
              <a:ext uri="{FF2B5EF4-FFF2-40B4-BE49-F238E27FC236}">
                <a16:creationId xmlns:a16="http://schemas.microsoft.com/office/drawing/2014/main" id="{5E24C27E-C730-4B49-A25F-13ECF0EE06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AAB1B8-3E53-264D-A306-D5BA64EFE6C5}"/>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1168939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AC00D-49D2-DA43-A398-13D2015381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8E1EA7-CE9A-4B46-AA22-5F18A92A51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DE0813-5642-BB48-8ED5-115F46A4472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298AB9-7DE3-BD41-8898-68D1065DA4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D40780-38DB-E349-AACA-BD2B50BACA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20DD7C-0F94-034A-B9C4-23A676AC4212}"/>
              </a:ext>
            </a:extLst>
          </p:cNvPr>
          <p:cNvSpPr>
            <a:spLocks noGrp="1"/>
          </p:cNvSpPr>
          <p:nvPr>
            <p:ph type="dt" sz="half" idx="10"/>
          </p:nvPr>
        </p:nvSpPr>
        <p:spPr/>
        <p:txBody>
          <a:bodyPr/>
          <a:lstStyle/>
          <a:p>
            <a:fld id="{A12B13E1-FC10-8844-BF0A-AFEE842F62BE}" type="datetimeFigureOut">
              <a:rPr lang="en-US" smtClean="0"/>
              <a:t>2/14/19</a:t>
            </a:fld>
            <a:endParaRPr lang="en-US"/>
          </a:p>
        </p:txBody>
      </p:sp>
      <p:sp>
        <p:nvSpPr>
          <p:cNvPr id="8" name="Footer Placeholder 7">
            <a:extLst>
              <a:ext uri="{FF2B5EF4-FFF2-40B4-BE49-F238E27FC236}">
                <a16:creationId xmlns:a16="http://schemas.microsoft.com/office/drawing/2014/main" id="{F824C1CE-E310-4043-A56A-7E2ECFE3F3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16D660-BCED-3B44-BF74-06EF50AC5AEE}"/>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1226816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19DE-089D-3C40-A202-35A90FA853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580965-3849-4D42-A062-F69B89C50E29}"/>
              </a:ext>
            </a:extLst>
          </p:cNvPr>
          <p:cNvSpPr>
            <a:spLocks noGrp="1"/>
          </p:cNvSpPr>
          <p:nvPr>
            <p:ph type="dt" sz="half" idx="10"/>
          </p:nvPr>
        </p:nvSpPr>
        <p:spPr/>
        <p:txBody>
          <a:bodyPr/>
          <a:lstStyle/>
          <a:p>
            <a:fld id="{A12B13E1-FC10-8844-BF0A-AFEE842F62BE}" type="datetimeFigureOut">
              <a:rPr lang="en-US" smtClean="0"/>
              <a:t>2/14/19</a:t>
            </a:fld>
            <a:endParaRPr lang="en-US"/>
          </a:p>
        </p:txBody>
      </p:sp>
      <p:sp>
        <p:nvSpPr>
          <p:cNvPr id="4" name="Footer Placeholder 3">
            <a:extLst>
              <a:ext uri="{FF2B5EF4-FFF2-40B4-BE49-F238E27FC236}">
                <a16:creationId xmlns:a16="http://schemas.microsoft.com/office/drawing/2014/main" id="{DC226BEF-49F2-824D-B6D2-E53050485E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D9E636-380F-DE47-996C-326C5DB2D6AC}"/>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495173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8157D6-972C-9C45-BB15-1C077010B932}"/>
              </a:ext>
            </a:extLst>
          </p:cNvPr>
          <p:cNvSpPr>
            <a:spLocks noGrp="1"/>
          </p:cNvSpPr>
          <p:nvPr>
            <p:ph type="dt" sz="half" idx="10"/>
          </p:nvPr>
        </p:nvSpPr>
        <p:spPr/>
        <p:txBody>
          <a:bodyPr/>
          <a:lstStyle/>
          <a:p>
            <a:fld id="{A12B13E1-FC10-8844-BF0A-AFEE842F62BE}" type="datetimeFigureOut">
              <a:rPr lang="en-US" smtClean="0"/>
              <a:t>2/14/19</a:t>
            </a:fld>
            <a:endParaRPr lang="en-US"/>
          </a:p>
        </p:txBody>
      </p:sp>
      <p:sp>
        <p:nvSpPr>
          <p:cNvPr id="3" name="Footer Placeholder 2">
            <a:extLst>
              <a:ext uri="{FF2B5EF4-FFF2-40B4-BE49-F238E27FC236}">
                <a16:creationId xmlns:a16="http://schemas.microsoft.com/office/drawing/2014/main" id="{897E798D-1141-1F4C-AA29-49FB16CFC2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2F7A77-8896-4949-BBC2-C997EB578669}"/>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1492146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73B2-93A3-6E44-B648-9D89C74E2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2C4821-E6BF-EF4C-B73E-06BFFA40AD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696D1C-4A47-294C-B6DA-FB87C4040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25A2D1C-796A-4944-B755-72BDBB3F9359}"/>
              </a:ext>
            </a:extLst>
          </p:cNvPr>
          <p:cNvSpPr>
            <a:spLocks noGrp="1"/>
          </p:cNvSpPr>
          <p:nvPr>
            <p:ph type="dt" sz="half" idx="10"/>
          </p:nvPr>
        </p:nvSpPr>
        <p:spPr/>
        <p:txBody>
          <a:bodyPr/>
          <a:lstStyle/>
          <a:p>
            <a:fld id="{A12B13E1-FC10-8844-BF0A-AFEE842F62BE}" type="datetimeFigureOut">
              <a:rPr lang="en-US" smtClean="0"/>
              <a:t>2/14/19</a:t>
            </a:fld>
            <a:endParaRPr lang="en-US"/>
          </a:p>
        </p:txBody>
      </p:sp>
      <p:sp>
        <p:nvSpPr>
          <p:cNvPr id="6" name="Footer Placeholder 5">
            <a:extLst>
              <a:ext uri="{FF2B5EF4-FFF2-40B4-BE49-F238E27FC236}">
                <a16:creationId xmlns:a16="http://schemas.microsoft.com/office/drawing/2014/main" id="{DEC8E15F-2DB3-854A-AA29-E69CDE42B7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32DD77-A08D-AF47-866B-8C3BF273E8BD}"/>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157977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5BE3-7294-5D41-A089-02734E22E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B95FDD-DFD6-FF44-BCE2-5739D1C0FB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D53138-910F-CA45-B12F-B9FA66E73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0F0081-8FEA-0E49-B6AF-8D61F540C489}"/>
              </a:ext>
            </a:extLst>
          </p:cNvPr>
          <p:cNvSpPr>
            <a:spLocks noGrp="1"/>
          </p:cNvSpPr>
          <p:nvPr>
            <p:ph type="dt" sz="half" idx="10"/>
          </p:nvPr>
        </p:nvSpPr>
        <p:spPr/>
        <p:txBody>
          <a:bodyPr/>
          <a:lstStyle/>
          <a:p>
            <a:fld id="{A12B13E1-FC10-8844-BF0A-AFEE842F62BE}" type="datetimeFigureOut">
              <a:rPr lang="en-US" smtClean="0"/>
              <a:t>2/14/19</a:t>
            </a:fld>
            <a:endParaRPr lang="en-US"/>
          </a:p>
        </p:txBody>
      </p:sp>
      <p:sp>
        <p:nvSpPr>
          <p:cNvPr id="6" name="Footer Placeholder 5">
            <a:extLst>
              <a:ext uri="{FF2B5EF4-FFF2-40B4-BE49-F238E27FC236}">
                <a16:creationId xmlns:a16="http://schemas.microsoft.com/office/drawing/2014/main" id="{01E78AA1-0F71-8940-8053-72C4CC09DD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A6F0AF-1CDF-6B47-A42D-AD70038A8931}"/>
              </a:ext>
            </a:extLst>
          </p:cNvPr>
          <p:cNvSpPr>
            <a:spLocks noGrp="1"/>
          </p:cNvSpPr>
          <p:nvPr>
            <p:ph type="sldNum" sz="quarter" idx="12"/>
          </p:nvPr>
        </p:nvSpPr>
        <p:spPr/>
        <p:txBody>
          <a:bodyPr/>
          <a:lstStyle/>
          <a:p>
            <a:fld id="{8BCCF022-D2EE-6844-A65F-B37A7E2B8C9F}" type="slidenum">
              <a:rPr lang="en-US" smtClean="0"/>
              <a:t>‹#›</a:t>
            </a:fld>
            <a:endParaRPr lang="en-US"/>
          </a:p>
        </p:txBody>
      </p:sp>
    </p:spTree>
    <p:extLst>
      <p:ext uri="{BB962C8B-B14F-4D97-AF65-F5344CB8AC3E}">
        <p14:creationId xmlns:p14="http://schemas.microsoft.com/office/powerpoint/2010/main" val="996173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FFB776-F37A-CA45-9B5D-C0A3440208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61042E-79C5-B34F-84C3-0F9F558692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B6BA8-B9BF-D14C-A3EF-90970BB621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2B13E1-FC10-8844-BF0A-AFEE842F62BE}" type="datetimeFigureOut">
              <a:rPr lang="en-US" smtClean="0"/>
              <a:t>2/14/19</a:t>
            </a:fld>
            <a:endParaRPr lang="en-US"/>
          </a:p>
        </p:txBody>
      </p:sp>
      <p:sp>
        <p:nvSpPr>
          <p:cNvPr id="5" name="Footer Placeholder 4">
            <a:extLst>
              <a:ext uri="{FF2B5EF4-FFF2-40B4-BE49-F238E27FC236}">
                <a16:creationId xmlns:a16="http://schemas.microsoft.com/office/drawing/2014/main" id="{5AE80287-6313-6D49-9C66-C0D9B5E453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E0325C4-ECCA-C64D-967D-57185C742A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CF022-D2EE-6844-A65F-B37A7E2B8C9F}" type="slidenum">
              <a:rPr lang="en-US" smtClean="0"/>
              <a:t>‹#›</a:t>
            </a:fld>
            <a:endParaRPr lang="en-US"/>
          </a:p>
        </p:txBody>
      </p:sp>
    </p:spTree>
    <p:extLst>
      <p:ext uri="{BB962C8B-B14F-4D97-AF65-F5344CB8AC3E}">
        <p14:creationId xmlns:p14="http://schemas.microsoft.com/office/powerpoint/2010/main" val="607972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A72403-88E0-2343-93F5-FCA84185274E}"/>
              </a:ext>
            </a:extLst>
          </p:cNvPr>
          <p:cNvSpPr>
            <a:spLocks noGrp="1"/>
          </p:cNvSpPr>
          <p:nvPr>
            <p:ph type="ctrTitle"/>
          </p:nvPr>
        </p:nvSpPr>
        <p:spPr/>
        <p:txBody>
          <a:bodyPr>
            <a:normAutofit fontScale="90000"/>
          </a:bodyPr>
          <a:lstStyle/>
          <a:p>
            <a:r>
              <a:rPr lang="en-US" u="sng" dirty="0"/>
              <a:t>Ultra-Short</a:t>
            </a:r>
            <a:r>
              <a:rPr lang="en-US" dirty="0"/>
              <a:t> Introduction to Computer Graphics and </a:t>
            </a:r>
            <a:r>
              <a:rPr lang="en-US" dirty="0" err="1"/>
              <a:t>Visualisation</a:t>
            </a:r>
            <a:endParaRPr lang="en-US" dirty="0"/>
          </a:p>
        </p:txBody>
      </p:sp>
      <p:sp>
        <p:nvSpPr>
          <p:cNvPr id="5" name="Subtitle 4">
            <a:extLst>
              <a:ext uri="{FF2B5EF4-FFF2-40B4-BE49-F238E27FC236}">
                <a16:creationId xmlns:a16="http://schemas.microsoft.com/office/drawing/2014/main" id="{DD840A64-6076-9143-A63E-93D4E1818D05}"/>
              </a:ext>
            </a:extLst>
          </p:cNvPr>
          <p:cNvSpPr>
            <a:spLocks noGrp="1"/>
          </p:cNvSpPr>
          <p:nvPr>
            <p:ph type="subTitle" idx="1"/>
          </p:nvPr>
        </p:nvSpPr>
        <p:spPr/>
        <p:txBody>
          <a:bodyPr>
            <a:normAutofit fontScale="92500" lnSpcReduction="10000"/>
          </a:bodyPr>
          <a:lstStyle/>
          <a:p>
            <a:r>
              <a:rPr lang="en-US" dirty="0"/>
              <a:t>ACSE-5: Lecture 10</a:t>
            </a:r>
          </a:p>
          <a:p>
            <a:endParaRPr lang="en-US" dirty="0"/>
          </a:p>
          <a:p>
            <a:r>
              <a:rPr lang="en-US" dirty="0"/>
              <a:t>Adriana Paluszny</a:t>
            </a:r>
          </a:p>
          <a:p>
            <a:r>
              <a:rPr lang="en-US" dirty="0"/>
              <a:t>Royal Society University Research Fellow</a:t>
            </a:r>
          </a:p>
        </p:txBody>
      </p:sp>
    </p:spTree>
    <p:extLst>
      <p:ext uri="{BB962C8B-B14F-4D97-AF65-F5344CB8AC3E}">
        <p14:creationId xmlns:p14="http://schemas.microsoft.com/office/powerpoint/2010/main" val="1475236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B76ACBC8-A250-1B4B-9E3C-75E98F216387}"/>
              </a:ext>
            </a:extLst>
          </p:cNvPr>
          <p:cNvSpPr>
            <a:spLocks noGrp="1" noChangeArrowheads="1"/>
          </p:cNvSpPr>
          <p:nvPr>
            <p:ph type="title"/>
          </p:nvPr>
        </p:nvSpPr>
        <p:spPr/>
        <p:txBody>
          <a:bodyPr/>
          <a:lstStyle/>
          <a:p>
            <a:pPr eaLnBrk="1" hangingPunct="1"/>
            <a:r>
              <a:rPr lang="en-US" altLang="en-US"/>
              <a:t>CG standards</a:t>
            </a:r>
            <a:endParaRPr lang="en-GB" altLang="en-US"/>
          </a:p>
        </p:txBody>
      </p:sp>
      <p:sp>
        <p:nvSpPr>
          <p:cNvPr id="36867" name="Rectangle 3">
            <a:extLst>
              <a:ext uri="{FF2B5EF4-FFF2-40B4-BE49-F238E27FC236}">
                <a16:creationId xmlns:a16="http://schemas.microsoft.com/office/drawing/2014/main" id="{0E59E5A1-A115-BD4E-982A-0C7B8E60956F}"/>
              </a:ext>
            </a:extLst>
          </p:cNvPr>
          <p:cNvSpPr>
            <a:spLocks noGrp="1" noChangeArrowheads="1"/>
          </p:cNvSpPr>
          <p:nvPr>
            <p:ph type="body" idx="1"/>
          </p:nvPr>
        </p:nvSpPr>
        <p:spPr/>
        <p:txBody>
          <a:bodyPr/>
          <a:lstStyle/>
          <a:p>
            <a:pPr eaLnBrk="1" hangingPunct="1"/>
            <a:r>
              <a:rPr lang="en-US" altLang="en-US" dirty="0"/>
              <a:t>Set of graphics functions, to be called from programming language</a:t>
            </a:r>
          </a:p>
          <a:p>
            <a:pPr eaLnBrk="1" hangingPunct="1"/>
            <a:r>
              <a:rPr lang="en-US" altLang="en-US" dirty="0"/>
              <a:t>Access to and abstract from hardware</a:t>
            </a:r>
          </a:p>
          <a:p>
            <a:pPr eaLnBrk="1" hangingPunct="1"/>
            <a:r>
              <a:rPr lang="en-US" altLang="en-US" dirty="0"/>
              <a:t>Standardization</a:t>
            </a:r>
          </a:p>
          <a:p>
            <a:pPr eaLnBrk="1" hangingPunct="1"/>
            <a:endParaRPr lang="en-US" altLang="en-US" dirty="0"/>
          </a:p>
          <a:p>
            <a:pPr eaLnBrk="1" hangingPunct="1"/>
            <a:endParaRPr lang="en-GB" altLang="en-US" dirty="0"/>
          </a:p>
        </p:txBody>
      </p:sp>
      <p:sp>
        <p:nvSpPr>
          <p:cNvPr id="36868" name="Rectangle 4">
            <a:extLst>
              <a:ext uri="{FF2B5EF4-FFF2-40B4-BE49-F238E27FC236}">
                <a16:creationId xmlns:a16="http://schemas.microsoft.com/office/drawing/2014/main" id="{FB6F7C74-CEBF-4C41-B225-7A27B8F37595}"/>
              </a:ext>
            </a:extLst>
          </p:cNvPr>
          <p:cNvSpPr>
            <a:spLocks noChangeArrowheads="1"/>
          </p:cNvSpPr>
          <p:nvPr/>
        </p:nvSpPr>
        <p:spPr bwMode="auto">
          <a:xfrm>
            <a:off x="6629400" y="5486401"/>
            <a:ext cx="16002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Display</a:t>
            </a:r>
            <a:endParaRPr lang="en-GB" altLang="en-US" sz="2400"/>
          </a:p>
        </p:txBody>
      </p:sp>
      <p:sp>
        <p:nvSpPr>
          <p:cNvPr id="36869" name="Rectangle 5">
            <a:extLst>
              <a:ext uri="{FF2B5EF4-FFF2-40B4-BE49-F238E27FC236}">
                <a16:creationId xmlns:a16="http://schemas.microsoft.com/office/drawing/2014/main" id="{E0CE1EE8-C094-7047-A78B-7CB788EBC00C}"/>
              </a:ext>
            </a:extLst>
          </p:cNvPr>
          <p:cNvSpPr>
            <a:spLocks noChangeArrowheads="1"/>
          </p:cNvSpPr>
          <p:nvPr/>
        </p:nvSpPr>
        <p:spPr bwMode="auto">
          <a:xfrm>
            <a:off x="6629400" y="5029201"/>
            <a:ext cx="3200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Drivers</a:t>
            </a:r>
            <a:endParaRPr lang="en-GB" altLang="en-US" sz="2400"/>
          </a:p>
        </p:txBody>
      </p:sp>
      <p:sp>
        <p:nvSpPr>
          <p:cNvPr id="36870" name="Rectangle 6">
            <a:extLst>
              <a:ext uri="{FF2B5EF4-FFF2-40B4-BE49-F238E27FC236}">
                <a16:creationId xmlns:a16="http://schemas.microsoft.com/office/drawing/2014/main" id="{168573A1-CBD7-0748-8AE7-ABA4A072FC9C}"/>
              </a:ext>
            </a:extLst>
          </p:cNvPr>
          <p:cNvSpPr>
            <a:spLocks noChangeArrowheads="1"/>
          </p:cNvSpPr>
          <p:nvPr/>
        </p:nvSpPr>
        <p:spPr bwMode="auto">
          <a:xfrm>
            <a:off x="6629400" y="4572001"/>
            <a:ext cx="3200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CG API</a:t>
            </a:r>
            <a:endParaRPr lang="en-GB" altLang="en-US" sz="2400"/>
          </a:p>
        </p:txBody>
      </p:sp>
      <p:sp>
        <p:nvSpPr>
          <p:cNvPr id="36871" name="Rectangle 7">
            <a:extLst>
              <a:ext uri="{FF2B5EF4-FFF2-40B4-BE49-F238E27FC236}">
                <a16:creationId xmlns:a16="http://schemas.microsoft.com/office/drawing/2014/main" id="{589AB556-E530-7E40-8868-ABF8375F831C}"/>
              </a:ext>
            </a:extLst>
          </p:cNvPr>
          <p:cNvSpPr>
            <a:spLocks noChangeArrowheads="1"/>
          </p:cNvSpPr>
          <p:nvPr/>
        </p:nvSpPr>
        <p:spPr bwMode="auto">
          <a:xfrm>
            <a:off x="8229600" y="5486401"/>
            <a:ext cx="16002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Input dev.</a:t>
            </a:r>
            <a:endParaRPr lang="en-GB" altLang="en-US" sz="2400"/>
          </a:p>
        </p:txBody>
      </p:sp>
      <p:sp>
        <p:nvSpPr>
          <p:cNvPr id="36872" name="Rectangle 8">
            <a:extLst>
              <a:ext uri="{FF2B5EF4-FFF2-40B4-BE49-F238E27FC236}">
                <a16:creationId xmlns:a16="http://schemas.microsoft.com/office/drawing/2014/main" id="{8A9C0DB9-E17C-6D45-B7D2-6CD4EBF2AAF2}"/>
              </a:ext>
            </a:extLst>
          </p:cNvPr>
          <p:cNvSpPr>
            <a:spLocks noChangeArrowheads="1"/>
          </p:cNvSpPr>
          <p:nvPr/>
        </p:nvSpPr>
        <p:spPr bwMode="auto">
          <a:xfrm>
            <a:off x="6629400" y="4114801"/>
            <a:ext cx="3200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C, C++, Java, Delphi,…</a:t>
            </a:r>
            <a:endParaRPr lang="en-GB" altLang="en-US" sz="2400"/>
          </a:p>
        </p:txBody>
      </p:sp>
      <p:sp>
        <p:nvSpPr>
          <p:cNvPr id="36873" name="Rectangle 9">
            <a:extLst>
              <a:ext uri="{FF2B5EF4-FFF2-40B4-BE49-F238E27FC236}">
                <a16:creationId xmlns:a16="http://schemas.microsoft.com/office/drawing/2014/main" id="{EFDE310C-F772-2D4A-B381-EF947F5A22F6}"/>
              </a:ext>
            </a:extLst>
          </p:cNvPr>
          <p:cNvSpPr>
            <a:spLocks noChangeArrowheads="1"/>
          </p:cNvSpPr>
          <p:nvPr/>
        </p:nvSpPr>
        <p:spPr bwMode="auto">
          <a:xfrm>
            <a:off x="2743200" y="5486401"/>
            <a:ext cx="16002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Display</a:t>
            </a:r>
            <a:endParaRPr lang="en-GB" altLang="en-US" sz="2400"/>
          </a:p>
        </p:txBody>
      </p:sp>
      <p:sp>
        <p:nvSpPr>
          <p:cNvPr id="36874" name="Rectangle 12">
            <a:extLst>
              <a:ext uri="{FF2B5EF4-FFF2-40B4-BE49-F238E27FC236}">
                <a16:creationId xmlns:a16="http://schemas.microsoft.com/office/drawing/2014/main" id="{83A65566-008C-BB49-9DF2-5A1A4E0BB7B4}"/>
              </a:ext>
            </a:extLst>
          </p:cNvPr>
          <p:cNvSpPr>
            <a:spLocks noChangeArrowheads="1"/>
          </p:cNvSpPr>
          <p:nvPr/>
        </p:nvSpPr>
        <p:spPr bwMode="auto">
          <a:xfrm>
            <a:off x="4343400" y="5486401"/>
            <a:ext cx="16002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Input dev.</a:t>
            </a:r>
            <a:endParaRPr lang="en-GB" altLang="en-US" sz="2400"/>
          </a:p>
        </p:txBody>
      </p:sp>
      <p:sp>
        <p:nvSpPr>
          <p:cNvPr id="36875" name="Rectangle 13">
            <a:extLst>
              <a:ext uri="{FF2B5EF4-FFF2-40B4-BE49-F238E27FC236}">
                <a16:creationId xmlns:a16="http://schemas.microsoft.com/office/drawing/2014/main" id="{BFD48A1B-A82D-8443-A27B-F9BD28C9F397}"/>
              </a:ext>
            </a:extLst>
          </p:cNvPr>
          <p:cNvSpPr>
            <a:spLocks noChangeArrowheads="1"/>
          </p:cNvSpPr>
          <p:nvPr/>
        </p:nvSpPr>
        <p:spPr bwMode="auto">
          <a:xfrm>
            <a:off x="2743200" y="5029201"/>
            <a:ext cx="3200400" cy="4667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Fortran, Pascal, …</a:t>
            </a:r>
            <a:endParaRPr lang="en-GB" altLang="en-US" sz="2400"/>
          </a:p>
        </p:txBody>
      </p:sp>
      <p:sp>
        <p:nvSpPr>
          <p:cNvPr id="36876" name="Text Box 14">
            <a:extLst>
              <a:ext uri="{FF2B5EF4-FFF2-40B4-BE49-F238E27FC236}">
                <a16:creationId xmlns:a16="http://schemas.microsoft.com/office/drawing/2014/main" id="{C8CAFDDA-6DAD-784F-A963-2451AB07AFEF}"/>
              </a:ext>
            </a:extLst>
          </p:cNvPr>
          <p:cNvSpPr txBox="1">
            <a:spLocks noChangeArrowheads="1"/>
          </p:cNvSpPr>
          <p:nvPr/>
        </p:nvSpPr>
        <p:spPr bwMode="auto">
          <a:xfrm>
            <a:off x="3962400" y="61341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1975</a:t>
            </a:r>
            <a:endParaRPr lang="en-GB" altLang="en-US" sz="2400"/>
          </a:p>
        </p:txBody>
      </p:sp>
      <p:sp>
        <p:nvSpPr>
          <p:cNvPr id="36877" name="Text Box 15">
            <a:extLst>
              <a:ext uri="{FF2B5EF4-FFF2-40B4-BE49-F238E27FC236}">
                <a16:creationId xmlns:a16="http://schemas.microsoft.com/office/drawing/2014/main" id="{1E27127B-7EBC-B94A-834F-95CEE7DBE634}"/>
              </a:ext>
            </a:extLst>
          </p:cNvPr>
          <p:cNvSpPr txBox="1">
            <a:spLocks noChangeArrowheads="1"/>
          </p:cNvSpPr>
          <p:nvPr/>
        </p:nvSpPr>
        <p:spPr bwMode="auto">
          <a:xfrm>
            <a:off x="7772400" y="6134100"/>
            <a:ext cx="793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2000</a:t>
            </a:r>
            <a:endParaRPr lang="en-GB" altLang="en-US" sz="2400"/>
          </a:p>
        </p:txBody>
      </p:sp>
    </p:spTree>
    <p:extLst>
      <p:ext uri="{BB962C8B-B14F-4D97-AF65-F5344CB8AC3E}">
        <p14:creationId xmlns:p14="http://schemas.microsoft.com/office/powerpoint/2010/main" val="1868532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6F5436EA-2673-E94C-A550-471AD8C19D14}"/>
              </a:ext>
            </a:extLst>
          </p:cNvPr>
          <p:cNvSpPr>
            <a:spLocks noGrp="1" noChangeArrowheads="1"/>
          </p:cNvSpPr>
          <p:nvPr>
            <p:ph type="title"/>
          </p:nvPr>
        </p:nvSpPr>
        <p:spPr/>
        <p:txBody>
          <a:bodyPr/>
          <a:lstStyle/>
          <a:p>
            <a:pPr eaLnBrk="1" hangingPunct="1"/>
            <a:r>
              <a:rPr lang="en-US" altLang="en-US"/>
              <a:t>Functions</a:t>
            </a:r>
            <a:endParaRPr lang="en-GB" altLang="en-US"/>
          </a:p>
        </p:txBody>
      </p:sp>
      <p:sp>
        <p:nvSpPr>
          <p:cNvPr id="37891" name="Rectangle 3">
            <a:extLst>
              <a:ext uri="{FF2B5EF4-FFF2-40B4-BE49-F238E27FC236}">
                <a16:creationId xmlns:a16="http://schemas.microsoft.com/office/drawing/2014/main" id="{7FE6C053-52C4-7A49-9F8A-F9E4ED1FDE0D}"/>
              </a:ext>
            </a:extLst>
          </p:cNvPr>
          <p:cNvSpPr>
            <a:spLocks noGrp="1" noChangeArrowheads="1"/>
          </p:cNvSpPr>
          <p:nvPr>
            <p:ph type="body" idx="1"/>
          </p:nvPr>
        </p:nvSpPr>
        <p:spPr/>
        <p:txBody>
          <a:bodyPr/>
          <a:lstStyle/>
          <a:p>
            <a:pPr eaLnBrk="1" hangingPunct="1">
              <a:lnSpc>
                <a:spcPct val="90000"/>
              </a:lnSpc>
            </a:pPr>
            <a:r>
              <a:rPr lang="en-US" altLang="en-US"/>
              <a:t>Graphics Output Primitives</a:t>
            </a:r>
          </a:p>
          <a:p>
            <a:pPr lvl="1" eaLnBrk="1" hangingPunct="1">
              <a:lnSpc>
                <a:spcPct val="90000"/>
              </a:lnSpc>
            </a:pPr>
            <a:r>
              <a:rPr lang="en-US" altLang="en-US"/>
              <a:t>Line, polygon, sphere, …</a:t>
            </a:r>
          </a:p>
          <a:p>
            <a:pPr eaLnBrk="1" hangingPunct="1">
              <a:lnSpc>
                <a:spcPct val="90000"/>
              </a:lnSpc>
            </a:pPr>
            <a:r>
              <a:rPr lang="en-US" altLang="en-US"/>
              <a:t>Attributes</a:t>
            </a:r>
          </a:p>
          <a:p>
            <a:pPr lvl="1" eaLnBrk="1" hangingPunct="1">
              <a:lnSpc>
                <a:spcPct val="90000"/>
              </a:lnSpc>
            </a:pPr>
            <a:r>
              <a:rPr lang="en-US" altLang="en-US"/>
              <a:t>Color, line width, texture, …</a:t>
            </a:r>
          </a:p>
          <a:p>
            <a:pPr eaLnBrk="1" hangingPunct="1">
              <a:lnSpc>
                <a:spcPct val="90000"/>
              </a:lnSpc>
            </a:pPr>
            <a:r>
              <a:rPr lang="en-US" altLang="en-US"/>
              <a:t>Geometric transformations</a:t>
            </a:r>
          </a:p>
          <a:p>
            <a:pPr lvl="1" eaLnBrk="1" hangingPunct="1">
              <a:lnSpc>
                <a:spcPct val="90000"/>
              </a:lnSpc>
            </a:pPr>
            <a:r>
              <a:rPr lang="en-US" altLang="en-US"/>
              <a:t>Modeling, Viewing</a:t>
            </a:r>
          </a:p>
          <a:p>
            <a:pPr eaLnBrk="1" hangingPunct="1">
              <a:lnSpc>
                <a:spcPct val="90000"/>
              </a:lnSpc>
            </a:pPr>
            <a:r>
              <a:rPr lang="en-US" altLang="en-US"/>
              <a:t>Shading and illumination</a:t>
            </a:r>
          </a:p>
          <a:p>
            <a:pPr eaLnBrk="1" hangingPunct="1">
              <a:lnSpc>
                <a:spcPct val="90000"/>
              </a:lnSpc>
            </a:pPr>
            <a:r>
              <a:rPr lang="en-US" altLang="en-US"/>
              <a:t>Input functions</a:t>
            </a:r>
          </a:p>
        </p:txBody>
      </p:sp>
    </p:spTree>
    <p:extLst>
      <p:ext uri="{BB962C8B-B14F-4D97-AF65-F5344CB8AC3E}">
        <p14:creationId xmlns:p14="http://schemas.microsoft.com/office/powerpoint/2010/main" val="2426262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21DBBF0-132A-1D4C-897B-0486BD32B0DD}"/>
              </a:ext>
            </a:extLst>
          </p:cNvPr>
          <p:cNvSpPr>
            <a:spLocks noGrp="1" noChangeArrowheads="1"/>
          </p:cNvSpPr>
          <p:nvPr>
            <p:ph type="title"/>
          </p:nvPr>
        </p:nvSpPr>
        <p:spPr/>
        <p:txBody>
          <a:bodyPr/>
          <a:lstStyle/>
          <a:p>
            <a:pPr eaLnBrk="1" hangingPunct="1"/>
            <a:r>
              <a:rPr lang="en-US" altLang="en-US" dirty="0"/>
              <a:t>Software standards</a:t>
            </a:r>
            <a:endParaRPr lang="en-GB" altLang="en-US" dirty="0"/>
          </a:p>
        </p:txBody>
      </p:sp>
      <p:sp>
        <p:nvSpPr>
          <p:cNvPr id="38915" name="Rectangle 3">
            <a:extLst>
              <a:ext uri="{FF2B5EF4-FFF2-40B4-BE49-F238E27FC236}">
                <a16:creationId xmlns:a16="http://schemas.microsoft.com/office/drawing/2014/main" id="{F3379E5E-0461-AF46-9473-E268E4C28A98}"/>
              </a:ext>
            </a:extLst>
          </p:cNvPr>
          <p:cNvSpPr>
            <a:spLocks noGrp="1" noChangeArrowheads="1"/>
          </p:cNvSpPr>
          <p:nvPr>
            <p:ph type="body" idx="1"/>
          </p:nvPr>
        </p:nvSpPr>
        <p:spPr>
          <a:xfrm>
            <a:off x="838200" y="1825625"/>
            <a:ext cx="2801815" cy="4351338"/>
          </a:xfrm>
        </p:spPr>
        <p:txBody>
          <a:bodyPr>
            <a:normAutofit lnSpcReduction="10000"/>
          </a:bodyPr>
          <a:lstStyle/>
          <a:p>
            <a:pPr eaLnBrk="1" hangingPunct="1"/>
            <a:r>
              <a:rPr lang="en-US" altLang="en-US" dirty="0"/>
              <a:t>GKS, PHIGS, PHIGS+ (1980-)</a:t>
            </a:r>
          </a:p>
          <a:p>
            <a:pPr eaLnBrk="1" hangingPunct="1"/>
            <a:r>
              <a:rPr lang="en-US" altLang="en-US" dirty="0"/>
              <a:t>GL (Graphics Library, SGI)</a:t>
            </a:r>
          </a:p>
          <a:p>
            <a:pPr eaLnBrk="1" hangingPunct="1"/>
            <a:r>
              <a:rPr lang="en-US" altLang="en-US" dirty="0"/>
              <a:t>OpenGL (early 1990s)</a:t>
            </a:r>
          </a:p>
          <a:p>
            <a:pPr eaLnBrk="1" hangingPunct="1"/>
            <a:r>
              <a:rPr lang="en-US" altLang="en-US" dirty="0"/>
              <a:t>Direct3D (MS), Java3D, VRML,…</a:t>
            </a:r>
          </a:p>
          <a:p>
            <a:pPr eaLnBrk="1" hangingPunct="1"/>
            <a:r>
              <a:rPr lang="en-US" altLang="en-US" dirty="0"/>
              <a:t>WebGL</a:t>
            </a:r>
          </a:p>
          <a:p>
            <a:pPr eaLnBrk="1" hangingPunct="1"/>
            <a:r>
              <a:rPr lang="en-US" altLang="en-US" dirty="0"/>
              <a:t>Vulkan</a:t>
            </a:r>
          </a:p>
          <a:p>
            <a:pPr eaLnBrk="1" hangingPunct="1">
              <a:buFontTx/>
              <a:buNone/>
            </a:pPr>
            <a:endParaRPr lang="en-GB" altLang="en-US" dirty="0"/>
          </a:p>
        </p:txBody>
      </p:sp>
      <p:pic>
        <p:nvPicPr>
          <p:cNvPr id="2" name="Picture 1">
            <a:extLst>
              <a:ext uri="{FF2B5EF4-FFF2-40B4-BE49-F238E27FC236}">
                <a16:creationId xmlns:a16="http://schemas.microsoft.com/office/drawing/2014/main" id="{8E673A7A-C800-A24A-BF27-C65616469544}"/>
              </a:ext>
            </a:extLst>
          </p:cNvPr>
          <p:cNvPicPr>
            <a:picLocks noChangeAspect="1"/>
          </p:cNvPicPr>
          <p:nvPr/>
        </p:nvPicPr>
        <p:blipFill>
          <a:blip r:embed="rId2"/>
          <a:stretch>
            <a:fillRect/>
          </a:stretch>
        </p:blipFill>
        <p:spPr>
          <a:xfrm>
            <a:off x="3385728" y="1547446"/>
            <a:ext cx="8170783" cy="4170973"/>
          </a:xfrm>
          <a:prstGeom prst="rect">
            <a:avLst/>
          </a:prstGeom>
        </p:spPr>
      </p:pic>
    </p:spTree>
    <p:extLst>
      <p:ext uri="{BB962C8B-B14F-4D97-AF65-F5344CB8AC3E}">
        <p14:creationId xmlns:p14="http://schemas.microsoft.com/office/powerpoint/2010/main" val="421991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B3A036-DCE6-4648-8F26-44504E7934B3}"/>
              </a:ext>
            </a:extLst>
          </p:cNvPr>
          <p:cNvSpPr>
            <a:spLocks noGrp="1"/>
          </p:cNvSpPr>
          <p:nvPr>
            <p:ph type="sldNum" sz="quarter" idx="10"/>
          </p:nvPr>
        </p:nvSpPr>
        <p:spPr/>
        <p:txBody>
          <a:bodyPr/>
          <a:lstStyle/>
          <a:p>
            <a:fld id="{2C432D0E-4AC1-164F-8295-568CAFD40E03}" type="slidenum">
              <a:rPr lang="en-US" altLang="en-US"/>
              <a:pPr/>
              <a:t>13</a:t>
            </a:fld>
            <a:endParaRPr lang="en-US" altLang="en-US"/>
          </a:p>
        </p:txBody>
      </p:sp>
      <p:sp>
        <p:nvSpPr>
          <p:cNvPr id="413698" name="Rectangle 2">
            <a:extLst>
              <a:ext uri="{FF2B5EF4-FFF2-40B4-BE49-F238E27FC236}">
                <a16:creationId xmlns:a16="http://schemas.microsoft.com/office/drawing/2014/main" id="{B09299D7-0DF8-F243-B581-996C9AB949DF}"/>
              </a:ext>
            </a:extLst>
          </p:cNvPr>
          <p:cNvSpPr>
            <a:spLocks noGrp="1" noChangeArrowheads="1"/>
          </p:cNvSpPr>
          <p:nvPr>
            <p:ph type="title"/>
          </p:nvPr>
        </p:nvSpPr>
        <p:spPr/>
        <p:txBody>
          <a:bodyPr/>
          <a:lstStyle/>
          <a:p>
            <a:r>
              <a:rPr lang="en-US" altLang="en-US"/>
              <a:t>What Is OpenGL?</a:t>
            </a:r>
          </a:p>
        </p:txBody>
      </p:sp>
      <p:sp>
        <p:nvSpPr>
          <p:cNvPr id="413699" name="Rectangle 3">
            <a:extLst>
              <a:ext uri="{FF2B5EF4-FFF2-40B4-BE49-F238E27FC236}">
                <a16:creationId xmlns:a16="http://schemas.microsoft.com/office/drawing/2014/main" id="{57584D58-0EE2-8649-9BB4-2A2F7943EAEE}"/>
              </a:ext>
            </a:extLst>
          </p:cNvPr>
          <p:cNvSpPr>
            <a:spLocks noGrp="1" noChangeArrowheads="1"/>
          </p:cNvSpPr>
          <p:nvPr>
            <p:ph type="body" idx="1"/>
          </p:nvPr>
        </p:nvSpPr>
        <p:spPr/>
        <p:txBody>
          <a:bodyPr/>
          <a:lstStyle/>
          <a:p>
            <a:r>
              <a:rPr lang="en-US" altLang="en-US"/>
              <a:t>Graphics rendering API</a:t>
            </a:r>
          </a:p>
          <a:p>
            <a:pPr lvl="1"/>
            <a:r>
              <a:rPr lang="en-US" altLang="en-US"/>
              <a:t>high-quality color images composed of geometric and image primitives</a:t>
            </a:r>
          </a:p>
          <a:p>
            <a:pPr lvl="1"/>
            <a:r>
              <a:rPr lang="en-US" altLang="en-US"/>
              <a:t>window system independent</a:t>
            </a:r>
          </a:p>
          <a:p>
            <a:pPr lvl="1"/>
            <a:r>
              <a:rPr lang="en-US" altLang="en-US"/>
              <a:t>operating system independent</a:t>
            </a:r>
          </a:p>
        </p:txBody>
      </p:sp>
    </p:spTree>
    <p:extLst>
      <p:ext uri="{BB962C8B-B14F-4D97-AF65-F5344CB8AC3E}">
        <p14:creationId xmlns:p14="http://schemas.microsoft.com/office/powerpoint/2010/main" val="1031111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lide Number Placeholder 3">
            <a:extLst>
              <a:ext uri="{FF2B5EF4-FFF2-40B4-BE49-F238E27FC236}">
                <a16:creationId xmlns:a16="http://schemas.microsoft.com/office/drawing/2014/main" id="{2CDDEF42-C225-CD4D-B507-BA7C90241797}"/>
              </a:ext>
            </a:extLst>
          </p:cNvPr>
          <p:cNvSpPr>
            <a:spLocks noGrp="1"/>
          </p:cNvSpPr>
          <p:nvPr>
            <p:ph type="sldNum" sz="quarter" idx="10"/>
          </p:nvPr>
        </p:nvSpPr>
        <p:spPr/>
        <p:txBody>
          <a:bodyPr/>
          <a:lstStyle/>
          <a:p>
            <a:fld id="{418E615A-68CB-C048-A7F8-4D0D3CC3D9CC}" type="slidenum">
              <a:rPr lang="en-US" altLang="en-US"/>
              <a:pPr/>
              <a:t>14</a:t>
            </a:fld>
            <a:endParaRPr lang="en-US" altLang="en-US"/>
          </a:p>
        </p:txBody>
      </p:sp>
      <p:sp>
        <p:nvSpPr>
          <p:cNvPr id="415746" name="Rectangle 2">
            <a:extLst>
              <a:ext uri="{FF2B5EF4-FFF2-40B4-BE49-F238E27FC236}">
                <a16:creationId xmlns:a16="http://schemas.microsoft.com/office/drawing/2014/main" id="{D72E0F06-6CF9-4F4F-A58B-3C3429D68E22}"/>
              </a:ext>
            </a:extLst>
          </p:cNvPr>
          <p:cNvSpPr>
            <a:spLocks noGrp="1" noChangeArrowheads="1"/>
          </p:cNvSpPr>
          <p:nvPr>
            <p:ph type="title"/>
          </p:nvPr>
        </p:nvSpPr>
        <p:spPr>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0488" tIns="44450" rIns="90488" bIns="44450" rtlCol="0" anchor="ctr">
            <a:normAutofit/>
          </a:bodyPr>
          <a:lstStyle/>
          <a:p>
            <a:r>
              <a:rPr lang="en-US" altLang="en-US"/>
              <a:t>OpenGL Architecture</a:t>
            </a:r>
          </a:p>
        </p:txBody>
      </p:sp>
      <p:grpSp>
        <p:nvGrpSpPr>
          <p:cNvPr id="415747" name="Group 3">
            <a:extLst>
              <a:ext uri="{FF2B5EF4-FFF2-40B4-BE49-F238E27FC236}">
                <a16:creationId xmlns:a16="http://schemas.microsoft.com/office/drawing/2014/main" id="{A75E29F8-B745-8E41-8C9A-52A3FBDB6889}"/>
              </a:ext>
            </a:extLst>
          </p:cNvPr>
          <p:cNvGrpSpPr>
            <a:grpSpLocks/>
          </p:cNvGrpSpPr>
          <p:nvPr/>
        </p:nvGrpSpPr>
        <p:grpSpPr bwMode="auto">
          <a:xfrm>
            <a:off x="2028826" y="1873250"/>
            <a:ext cx="8259763" cy="4451350"/>
            <a:chOff x="318" y="1296"/>
            <a:chExt cx="5203" cy="2804"/>
          </a:xfrm>
        </p:grpSpPr>
        <p:sp>
          <p:nvSpPr>
            <p:cNvPr id="415748" name="Rectangle 4">
              <a:extLst>
                <a:ext uri="{FF2B5EF4-FFF2-40B4-BE49-F238E27FC236}">
                  <a16:creationId xmlns:a16="http://schemas.microsoft.com/office/drawing/2014/main" id="{A12ABF7C-9BE0-724A-B6EE-5F92F8CB561E}"/>
                </a:ext>
              </a:extLst>
            </p:cNvPr>
            <p:cNvSpPr>
              <a:spLocks noChangeArrowheads="1"/>
            </p:cNvSpPr>
            <p:nvPr/>
          </p:nvSpPr>
          <p:spPr bwMode="blackWhite">
            <a:xfrm>
              <a:off x="964" y="2548"/>
              <a:ext cx="664" cy="47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415749" name="Rectangle 5">
              <a:extLst>
                <a:ext uri="{FF2B5EF4-FFF2-40B4-BE49-F238E27FC236}">
                  <a16:creationId xmlns:a16="http://schemas.microsoft.com/office/drawing/2014/main" id="{06C23B0E-99D0-7D4C-BD54-E11A8581CF14}"/>
                </a:ext>
              </a:extLst>
            </p:cNvPr>
            <p:cNvSpPr>
              <a:spLocks noChangeArrowheads="1"/>
            </p:cNvSpPr>
            <p:nvPr/>
          </p:nvSpPr>
          <p:spPr bwMode="blackWhite">
            <a:xfrm>
              <a:off x="1010" y="2592"/>
              <a:ext cx="491"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a:t>Display</a:t>
              </a:r>
              <a:br>
                <a:rPr lang="en-US" altLang="en-US" sz="1600"/>
              </a:br>
              <a:r>
                <a:rPr lang="en-US" altLang="en-US" sz="1600"/>
                <a:t>List</a:t>
              </a:r>
            </a:p>
          </p:txBody>
        </p:sp>
        <p:sp>
          <p:nvSpPr>
            <p:cNvPr id="415750" name="Rectangle 6">
              <a:extLst>
                <a:ext uri="{FF2B5EF4-FFF2-40B4-BE49-F238E27FC236}">
                  <a16:creationId xmlns:a16="http://schemas.microsoft.com/office/drawing/2014/main" id="{9FD4FD77-D6A7-4D43-885D-60183B66E794}"/>
                </a:ext>
              </a:extLst>
            </p:cNvPr>
            <p:cNvSpPr>
              <a:spLocks noChangeArrowheads="1"/>
            </p:cNvSpPr>
            <p:nvPr/>
          </p:nvSpPr>
          <p:spPr bwMode="blackWhite">
            <a:xfrm>
              <a:off x="5001" y="2548"/>
              <a:ext cx="520" cy="47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415751" name="Rectangle 7">
              <a:extLst>
                <a:ext uri="{FF2B5EF4-FFF2-40B4-BE49-F238E27FC236}">
                  <a16:creationId xmlns:a16="http://schemas.microsoft.com/office/drawing/2014/main" id="{BF6EDF47-EDA2-1B4B-B725-7A6B6A1BB917}"/>
                </a:ext>
              </a:extLst>
            </p:cNvPr>
            <p:cNvSpPr>
              <a:spLocks noChangeArrowheads="1"/>
            </p:cNvSpPr>
            <p:nvPr/>
          </p:nvSpPr>
          <p:spPr bwMode="blackWhite">
            <a:xfrm>
              <a:off x="3796" y="2548"/>
              <a:ext cx="952" cy="47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415752" name="Rectangle 8">
              <a:extLst>
                <a:ext uri="{FF2B5EF4-FFF2-40B4-BE49-F238E27FC236}">
                  <a16:creationId xmlns:a16="http://schemas.microsoft.com/office/drawing/2014/main" id="{065437B0-3F4A-1745-899D-6EFF0D8D7E2E}"/>
                </a:ext>
              </a:extLst>
            </p:cNvPr>
            <p:cNvSpPr>
              <a:spLocks noChangeArrowheads="1"/>
            </p:cNvSpPr>
            <p:nvPr/>
          </p:nvSpPr>
          <p:spPr bwMode="blackWhite">
            <a:xfrm>
              <a:off x="2596" y="2548"/>
              <a:ext cx="952" cy="47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415753" name="Rectangle 9">
              <a:extLst>
                <a:ext uri="{FF2B5EF4-FFF2-40B4-BE49-F238E27FC236}">
                  <a16:creationId xmlns:a16="http://schemas.microsoft.com/office/drawing/2014/main" id="{FE0A174C-B682-BC46-82D5-2F5735052F23}"/>
                </a:ext>
              </a:extLst>
            </p:cNvPr>
            <p:cNvSpPr>
              <a:spLocks noChangeArrowheads="1"/>
            </p:cNvSpPr>
            <p:nvPr/>
          </p:nvSpPr>
          <p:spPr bwMode="blackWhite">
            <a:xfrm>
              <a:off x="2452" y="3268"/>
              <a:ext cx="808" cy="47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415754" name="Rectangle 10">
              <a:extLst>
                <a:ext uri="{FF2B5EF4-FFF2-40B4-BE49-F238E27FC236}">
                  <a16:creationId xmlns:a16="http://schemas.microsoft.com/office/drawing/2014/main" id="{A80635F7-2A8F-C349-8B22-0804DFC70E73}"/>
                </a:ext>
              </a:extLst>
            </p:cNvPr>
            <p:cNvSpPr>
              <a:spLocks noChangeArrowheads="1"/>
            </p:cNvSpPr>
            <p:nvPr/>
          </p:nvSpPr>
          <p:spPr bwMode="blackWhite">
            <a:xfrm>
              <a:off x="2212" y="1540"/>
              <a:ext cx="1048" cy="76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415755" name="Rectangle 11">
              <a:extLst>
                <a:ext uri="{FF2B5EF4-FFF2-40B4-BE49-F238E27FC236}">
                  <a16:creationId xmlns:a16="http://schemas.microsoft.com/office/drawing/2014/main" id="{F6EC479E-72D0-864C-9F20-5BD2D9EDDC1D}"/>
                </a:ext>
              </a:extLst>
            </p:cNvPr>
            <p:cNvSpPr>
              <a:spLocks noChangeArrowheads="1"/>
            </p:cNvSpPr>
            <p:nvPr/>
          </p:nvSpPr>
          <p:spPr bwMode="blackWhite">
            <a:xfrm>
              <a:off x="1163" y="1636"/>
              <a:ext cx="808" cy="5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415756" name="Rectangle 12">
              <a:extLst>
                <a:ext uri="{FF2B5EF4-FFF2-40B4-BE49-F238E27FC236}">
                  <a16:creationId xmlns:a16="http://schemas.microsoft.com/office/drawing/2014/main" id="{0563EC3C-26AA-2E45-8CFB-EC79D12DA0A8}"/>
                </a:ext>
              </a:extLst>
            </p:cNvPr>
            <p:cNvSpPr>
              <a:spLocks noChangeArrowheads="1"/>
            </p:cNvSpPr>
            <p:nvPr/>
          </p:nvSpPr>
          <p:spPr bwMode="blackWhite">
            <a:xfrm>
              <a:off x="1168" y="1732"/>
              <a:ext cx="697"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a:t>Polynomial</a:t>
              </a:r>
            </a:p>
            <a:p>
              <a:r>
                <a:rPr lang="en-US" altLang="en-US" sz="1600"/>
                <a:t>Evaluator</a:t>
              </a:r>
            </a:p>
          </p:txBody>
        </p:sp>
        <p:sp>
          <p:nvSpPr>
            <p:cNvPr id="415757" name="Rectangle 13">
              <a:extLst>
                <a:ext uri="{FF2B5EF4-FFF2-40B4-BE49-F238E27FC236}">
                  <a16:creationId xmlns:a16="http://schemas.microsoft.com/office/drawing/2014/main" id="{D374D08E-F0F6-A547-B267-832B5A6BE166}"/>
                </a:ext>
              </a:extLst>
            </p:cNvPr>
            <p:cNvSpPr>
              <a:spLocks noChangeArrowheads="1"/>
            </p:cNvSpPr>
            <p:nvPr/>
          </p:nvSpPr>
          <p:spPr bwMode="blackWhite">
            <a:xfrm>
              <a:off x="2218" y="1584"/>
              <a:ext cx="104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en-US" sz="1600"/>
                <a:t>Per Vertex</a:t>
              </a:r>
            </a:p>
            <a:p>
              <a:r>
                <a:rPr lang="en-US" altLang="en-US" sz="1600"/>
                <a:t>Operations &amp;</a:t>
              </a:r>
            </a:p>
            <a:p>
              <a:r>
                <a:rPr lang="en-US" altLang="en-US" sz="1600"/>
                <a:t>Primitive</a:t>
              </a:r>
            </a:p>
            <a:p>
              <a:r>
                <a:rPr lang="en-US" altLang="en-US" sz="1600"/>
                <a:t>Assembly</a:t>
              </a:r>
            </a:p>
          </p:txBody>
        </p:sp>
        <p:sp>
          <p:nvSpPr>
            <p:cNvPr id="415758" name="Rectangle 14">
              <a:extLst>
                <a:ext uri="{FF2B5EF4-FFF2-40B4-BE49-F238E27FC236}">
                  <a16:creationId xmlns:a16="http://schemas.microsoft.com/office/drawing/2014/main" id="{E03035C7-86F5-914E-8A42-DFF54E1B40CA}"/>
                </a:ext>
              </a:extLst>
            </p:cNvPr>
            <p:cNvSpPr>
              <a:spLocks noChangeArrowheads="1"/>
            </p:cNvSpPr>
            <p:nvPr/>
          </p:nvSpPr>
          <p:spPr bwMode="blackWhite">
            <a:xfrm>
              <a:off x="2612" y="2678"/>
              <a:ext cx="799"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a:t>Rasterization</a:t>
              </a:r>
            </a:p>
          </p:txBody>
        </p:sp>
        <p:sp>
          <p:nvSpPr>
            <p:cNvPr id="415759" name="Rectangle 15">
              <a:extLst>
                <a:ext uri="{FF2B5EF4-FFF2-40B4-BE49-F238E27FC236}">
                  <a16:creationId xmlns:a16="http://schemas.microsoft.com/office/drawing/2014/main" id="{C37FC774-30C2-F14E-A22D-D5609F98D1C8}"/>
                </a:ext>
              </a:extLst>
            </p:cNvPr>
            <p:cNvSpPr>
              <a:spLocks noChangeArrowheads="1"/>
            </p:cNvSpPr>
            <p:nvPr/>
          </p:nvSpPr>
          <p:spPr bwMode="blackWhite">
            <a:xfrm>
              <a:off x="3804" y="2601"/>
              <a:ext cx="823"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a:t>Per Fragment</a:t>
              </a:r>
            </a:p>
            <a:p>
              <a:r>
                <a:rPr lang="en-US" altLang="en-US" sz="1600"/>
                <a:t>Operations</a:t>
              </a:r>
            </a:p>
          </p:txBody>
        </p:sp>
        <p:sp>
          <p:nvSpPr>
            <p:cNvPr id="415760" name="Rectangle 16">
              <a:extLst>
                <a:ext uri="{FF2B5EF4-FFF2-40B4-BE49-F238E27FC236}">
                  <a16:creationId xmlns:a16="http://schemas.microsoft.com/office/drawing/2014/main" id="{5CD20E06-7D3B-A54C-B559-E57DCC29E070}"/>
                </a:ext>
              </a:extLst>
            </p:cNvPr>
            <p:cNvSpPr>
              <a:spLocks noChangeArrowheads="1"/>
            </p:cNvSpPr>
            <p:nvPr/>
          </p:nvSpPr>
          <p:spPr bwMode="blackWhite">
            <a:xfrm>
              <a:off x="5011" y="2601"/>
              <a:ext cx="449"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a:t>Frame</a:t>
              </a:r>
            </a:p>
            <a:p>
              <a:r>
                <a:rPr lang="en-US" altLang="en-US" sz="1600"/>
                <a:t>Buffer</a:t>
              </a:r>
            </a:p>
          </p:txBody>
        </p:sp>
        <p:sp>
          <p:nvSpPr>
            <p:cNvPr id="415761" name="Rectangle 17">
              <a:extLst>
                <a:ext uri="{FF2B5EF4-FFF2-40B4-BE49-F238E27FC236}">
                  <a16:creationId xmlns:a16="http://schemas.microsoft.com/office/drawing/2014/main" id="{7B014CA8-BF16-A145-BFD3-732BB343EDF3}"/>
                </a:ext>
              </a:extLst>
            </p:cNvPr>
            <p:cNvSpPr>
              <a:spLocks noChangeArrowheads="1"/>
            </p:cNvSpPr>
            <p:nvPr/>
          </p:nvSpPr>
          <p:spPr bwMode="blackWhite">
            <a:xfrm>
              <a:off x="2553" y="3321"/>
              <a:ext cx="60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en-US" sz="1600"/>
                <a:t>Texture</a:t>
              </a:r>
            </a:p>
            <a:p>
              <a:r>
                <a:rPr lang="en-US" altLang="en-US" sz="1600"/>
                <a:t>Memory</a:t>
              </a:r>
            </a:p>
          </p:txBody>
        </p:sp>
        <p:sp>
          <p:nvSpPr>
            <p:cNvPr id="415762" name="Line 18">
              <a:extLst>
                <a:ext uri="{FF2B5EF4-FFF2-40B4-BE49-F238E27FC236}">
                  <a16:creationId xmlns:a16="http://schemas.microsoft.com/office/drawing/2014/main" id="{B36DF525-8E65-1042-8FF2-75E5F1DB23B8}"/>
                </a:ext>
              </a:extLst>
            </p:cNvPr>
            <p:cNvSpPr>
              <a:spLocks noChangeShapeType="1"/>
            </p:cNvSpPr>
            <p:nvPr/>
          </p:nvSpPr>
          <p:spPr bwMode="blackWhite">
            <a:xfrm>
              <a:off x="4752" y="2784"/>
              <a:ext cx="24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3" name="Line 19">
              <a:extLst>
                <a:ext uri="{FF2B5EF4-FFF2-40B4-BE49-F238E27FC236}">
                  <a16:creationId xmlns:a16="http://schemas.microsoft.com/office/drawing/2014/main" id="{BAFFA59B-786E-134E-B85C-1A438AB42771}"/>
                </a:ext>
              </a:extLst>
            </p:cNvPr>
            <p:cNvSpPr>
              <a:spLocks noChangeShapeType="1"/>
            </p:cNvSpPr>
            <p:nvPr/>
          </p:nvSpPr>
          <p:spPr bwMode="blackWhite">
            <a:xfrm>
              <a:off x="3552" y="2784"/>
              <a:ext cx="24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4" name="Line 20">
              <a:extLst>
                <a:ext uri="{FF2B5EF4-FFF2-40B4-BE49-F238E27FC236}">
                  <a16:creationId xmlns:a16="http://schemas.microsoft.com/office/drawing/2014/main" id="{C42289D3-FB76-754F-A964-52D5D650C7AC}"/>
                </a:ext>
              </a:extLst>
            </p:cNvPr>
            <p:cNvSpPr>
              <a:spLocks noChangeShapeType="1"/>
            </p:cNvSpPr>
            <p:nvPr/>
          </p:nvSpPr>
          <p:spPr bwMode="blackWhite">
            <a:xfrm>
              <a:off x="3072" y="2304"/>
              <a:ext cx="0" cy="24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5" name="Line 21">
              <a:extLst>
                <a:ext uri="{FF2B5EF4-FFF2-40B4-BE49-F238E27FC236}">
                  <a16:creationId xmlns:a16="http://schemas.microsoft.com/office/drawing/2014/main" id="{3E4DA1E0-FBA6-604C-B5AB-2882F2275D6C}"/>
                </a:ext>
              </a:extLst>
            </p:cNvPr>
            <p:cNvSpPr>
              <a:spLocks noChangeShapeType="1"/>
            </p:cNvSpPr>
            <p:nvPr/>
          </p:nvSpPr>
          <p:spPr bwMode="blackWhite">
            <a:xfrm>
              <a:off x="1968" y="1920"/>
              <a:ext cx="24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6" name="Line 22">
              <a:extLst>
                <a:ext uri="{FF2B5EF4-FFF2-40B4-BE49-F238E27FC236}">
                  <a16:creationId xmlns:a16="http://schemas.microsoft.com/office/drawing/2014/main" id="{BB120058-D791-2544-B883-B093196E7623}"/>
                </a:ext>
              </a:extLst>
            </p:cNvPr>
            <p:cNvSpPr>
              <a:spLocks noChangeShapeType="1"/>
            </p:cNvSpPr>
            <p:nvPr/>
          </p:nvSpPr>
          <p:spPr bwMode="blackWhite">
            <a:xfrm>
              <a:off x="3072" y="3024"/>
              <a:ext cx="0" cy="24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7" name="Line 23">
              <a:extLst>
                <a:ext uri="{FF2B5EF4-FFF2-40B4-BE49-F238E27FC236}">
                  <a16:creationId xmlns:a16="http://schemas.microsoft.com/office/drawing/2014/main" id="{6D4E7A92-9E42-054D-9E5B-6F55E427A403}"/>
                </a:ext>
              </a:extLst>
            </p:cNvPr>
            <p:cNvSpPr>
              <a:spLocks noChangeShapeType="1"/>
            </p:cNvSpPr>
            <p:nvPr/>
          </p:nvSpPr>
          <p:spPr bwMode="blackWhite">
            <a:xfrm>
              <a:off x="720" y="2784"/>
              <a:ext cx="24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8" name="Line 24">
              <a:extLst>
                <a:ext uri="{FF2B5EF4-FFF2-40B4-BE49-F238E27FC236}">
                  <a16:creationId xmlns:a16="http://schemas.microsoft.com/office/drawing/2014/main" id="{13304983-BB3F-784D-9CED-70D48C7ADB4A}"/>
                </a:ext>
              </a:extLst>
            </p:cNvPr>
            <p:cNvSpPr>
              <a:spLocks noChangeShapeType="1"/>
            </p:cNvSpPr>
            <p:nvPr/>
          </p:nvSpPr>
          <p:spPr bwMode="blackWhite">
            <a:xfrm flipV="1">
              <a:off x="864" y="1920"/>
              <a:ext cx="0" cy="86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9" name="Line 25">
              <a:extLst>
                <a:ext uri="{FF2B5EF4-FFF2-40B4-BE49-F238E27FC236}">
                  <a16:creationId xmlns:a16="http://schemas.microsoft.com/office/drawing/2014/main" id="{21D8DE2B-5B0E-A74B-9899-4CF4D1D70346}"/>
                </a:ext>
              </a:extLst>
            </p:cNvPr>
            <p:cNvSpPr>
              <a:spLocks noChangeShapeType="1"/>
            </p:cNvSpPr>
            <p:nvPr/>
          </p:nvSpPr>
          <p:spPr bwMode="blackWhite">
            <a:xfrm>
              <a:off x="864" y="1920"/>
              <a:ext cx="288"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0" name="Line 26">
              <a:extLst>
                <a:ext uri="{FF2B5EF4-FFF2-40B4-BE49-F238E27FC236}">
                  <a16:creationId xmlns:a16="http://schemas.microsoft.com/office/drawing/2014/main" id="{34F719B2-395D-024B-98A6-BE3379C72B4F}"/>
                </a:ext>
              </a:extLst>
            </p:cNvPr>
            <p:cNvSpPr>
              <a:spLocks noChangeShapeType="1"/>
            </p:cNvSpPr>
            <p:nvPr/>
          </p:nvSpPr>
          <p:spPr bwMode="blackWhite">
            <a:xfrm>
              <a:off x="816" y="2784"/>
              <a:ext cx="0" cy="1056"/>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1" name="Line 27">
              <a:extLst>
                <a:ext uri="{FF2B5EF4-FFF2-40B4-BE49-F238E27FC236}">
                  <a16:creationId xmlns:a16="http://schemas.microsoft.com/office/drawing/2014/main" id="{A79749F5-32A8-984F-8296-FF4F1A75A307}"/>
                </a:ext>
              </a:extLst>
            </p:cNvPr>
            <p:cNvSpPr>
              <a:spLocks noChangeShapeType="1"/>
            </p:cNvSpPr>
            <p:nvPr/>
          </p:nvSpPr>
          <p:spPr bwMode="blackWhite">
            <a:xfrm>
              <a:off x="816" y="3840"/>
              <a:ext cx="672"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2" name="Line 28">
              <a:extLst>
                <a:ext uri="{FF2B5EF4-FFF2-40B4-BE49-F238E27FC236}">
                  <a16:creationId xmlns:a16="http://schemas.microsoft.com/office/drawing/2014/main" id="{EEE7162C-14CD-CF44-A939-6B0AD13F6B0A}"/>
                </a:ext>
              </a:extLst>
            </p:cNvPr>
            <p:cNvSpPr>
              <a:spLocks noChangeShapeType="1"/>
            </p:cNvSpPr>
            <p:nvPr/>
          </p:nvSpPr>
          <p:spPr bwMode="blackWhite">
            <a:xfrm>
              <a:off x="5280" y="3024"/>
              <a:ext cx="0" cy="816"/>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3" name="Line 29">
              <a:extLst>
                <a:ext uri="{FF2B5EF4-FFF2-40B4-BE49-F238E27FC236}">
                  <a16:creationId xmlns:a16="http://schemas.microsoft.com/office/drawing/2014/main" id="{CE3040CA-6E75-354A-96BF-F7C655FC29FB}"/>
                </a:ext>
              </a:extLst>
            </p:cNvPr>
            <p:cNvSpPr>
              <a:spLocks noChangeShapeType="1"/>
            </p:cNvSpPr>
            <p:nvPr/>
          </p:nvSpPr>
          <p:spPr bwMode="blackWhite">
            <a:xfrm>
              <a:off x="1392" y="2160"/>
              <a:ext cx="0" cy="384"/>
            </a:xfrm>
            <a:prstGeom prst="line">
              <a:avLst/>
            </a:prstGeom>
            <a:noFill/>
            <a:ln w="12700">
              <a:solidFill>
                <a:schemeClr val="tx1"/>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4" name="Line 30">
              <a:extLst>
                <a:ext uri="{FF2B5EF4-FFF2-40B4-BE49-F238E27FC236}">
                  <a16:creationId xmlns:a16="http://schemas.microsoft.com/office/drawing/2014/main" id="{B257CB84-9104-D747-A0C5-860C213487F2}"/>
                </a:ext>
              </a:extLst>
            </p:cNvPr>
            <p:cNvSpPr>
              <a:spLocks noChangeShapeType="1"/>
            </p:cNvSpPr>
            <p:nvPr/>
          </p:nvSpPr>
          <p:spPr bwMode="blackWhite">
            <a:xfrm>
              <a:off x="1392" y="3024"/>
              <a:ext cx="0" cy="816"/>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5" name="Line 31">
              <a:extLst>
                <a:ext uri="{FF2B5EF4-FFF2-40B4-BE49-F238E27FC236}">
                  <a16:creationId xmlns:a16="http://schemas.microsoft.com/office/drawing/2014/main" id="{948B0B50-7C5B-B241-84C3-480FE65DE897}"/>
                </a:ext>
              </a:extLst>
            </p:cNvPr>
            <p:cNvSpPr>
              <a:spLocks noChangeShapeType="1"/>
            </p:cNvSpPr>
            <p:nvPr/>
          </p:nvSpPr>
          <p:spPr bwMode="blackWhite">
            <a:xfrm>
              <a:off x="2256" y="3696"/>
              <a:ext cx="192"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6" name="Line 32">
              <a:extLst>
                <a:ext uri="{FF2B5EF4-FFF2-40B4-BE49-F238E27FC236}">
                  <a16:creationId xmlns:a16="http://schemas.microsoft.com/office/drawing/2014/main" id="{0C2B49B7-06C4-E44A-B95B-A002942807E6}"/>
                </a:ext>
              </a:extLst>
            </p:cNvPr>
            <p:cNvSpPr>
              <a:spLocks noChangeShapeType="1"/>
            </p:cNvSpPr>
            <p:nvPr/>
          </p:nvSpPr>
          <p:spPr bwMode="blackWhite">
            <a:xfrm flipV="1">
              <a:off x="2352" y="2784"/>
              <a:ext cx="0" cy="91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7" name="Line 33">
              <a:extLst>
                <a:ext uri="{FF2B5EF4-FFF2-40B4-BE49-F238E27FC236}">
                  <a16:creationId xmlns:a16="http://schemas.microsoft.com/office/drawing/2014/main" id="{433BD066-E058-094A-AD46-66EF9C0FD034}"/>
                </a:ext>
              </a:extLst>
            </p:cNvPr>
            <p:cNvSpPr>
              <a:spLocks noChangeShapeType="1"/>
            </p:cNvSpPr>
            <p:nvPr/>
          </p:nvSpPr>
          <p:spPr bwMode="blackWhite">
            <a:xfrm>
              <a:off x="2352" y="2784"/>
              <a:ext cx="240" cy="0"/>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8" name="Line 34">
              <a:extLst>
                <a:ext uri="{FF2B5EF4-FFF2-40B4-BE49-F238E27FC236}">
                  <a16:creationId xmlns:a16="http://schemas.microsoft.com/office/drawing/2014/main" id="{B74241C3-3D45-9245-8AEA-4D2B84DC814D}"/>
                </a:ext>
              </a:extLst>
            </p:cNvPr>
            <p:cNvSpPr>
              <a:spLocks noChangeShapeType="1"/>
            </p:cNvSpPr>
            <p:nvPr/>
          </p:nvSpPr>
          <p:spPr bwMode="blackWhite">
            <a:xfrm>
              <a:off x="2784" y="1296"/>
              <a:ext cx="0" cy="24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79" name="Line 35">
              <a:extLst>
                <a:ext uri="{FF2B5EF4-FFF2-40B4-BE49-F238E27FC236}">
                  <a16:creationId xmlns:a16="http://schemas.microsoft.com/office/drawing/2014/main" id="{C489755A-2D1E-2740-8AA9-400C118BD9BB}"/>
                </a:ext>
              </a:extLst>
            </p:cNvPr>
            <p:cNvSpPr>
              <a:spLocks noChangeShapeType="1"/>
            </p:cNvSpPr>
            <p:nvPr/>
          </p:nvSpPr>
          <p:spPr bwMode="blackWhite">
            <a:xfrm flipH="1">
              <a:off x="528" y="1296"/>
              <a:ext cx="225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80" name="Rectangle 36">
              <a:extLst>
                <a:ext uri="{FF2B5EF4-FFF2-40B4-BE49-F238E27FC236}">
                  <a16:creationId xmlns:a16="http://schemas.microsoft.com/office/drawing/2014/main" id="{8ADBFAD8-A6A7-0547-ABF8-92E25CC829E0}"/>
                </a:ext>
              </a:extLst>
            </p:cNvPr>
            <p:cNvSpPr>
              <a:spLocks noChangeArrowheads="1"/>
            </p:cNvSpPr>
            <p:nvPr/>
          </p:nvSpPr>
          <p:spPr bwMode="blackWhite">
            <a:xfrm>
              <a:off x="318" y="2673"/>
              <a:ext cx="36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a:t>CPU</a:t>
              </a:r>
            </a:p>
          </p:txBody>
        </p:sp>
        <p:sp>
          <p:nvSpPr>
            <p:cNvPr id="415781" name="Line 37">
              <a:extLst>
                <a:ext uri="{FF2B5EF4-FFF2-40B4-BE49-F238E27FC236}">
                  <a16:creationId xmlns:a16="http://schemas.microsoft.com/office/drawing/2014/main" id="{7A52339F-10A3-1540-9948-74D8FAD51D2F}"/>
                </a:ext>
              </a:extLst>
            </p:cNvPr>
            <p:cNvSpPr>
              <a:spLocks noChangeShapeType="1"/>
            </p:cNvSpPr>
            <p:nvPr/>
          </p:nvSpPr>
          <p:spPr bwMode="blackWhite">
            <a:xfrm>
              <a:off x="528" y="1296"/>
              <a:ext cx="0" cy="139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82" name="Rectangle 38">
              <a:extLst>
                <a:ext uri="{FF2B5EF4-FFF2-40B4-BE49-F238E27FC236}">
                  <a16:creationId xmlns:a16="http://schemas.microsoft.com/office/drawing/2014/main" id="{23D02D5A-15D4-D749-B21D-7198182957CB}"/>
                </a:ext>
              </a:extLst>
            </p:cNvPr>
            <p:cNvSpPr>
              <a:spLocks noChangeArrowheads="1"/>
            </p:cNvSpPr>
            <p:nvPr/>
          </p:nvSpPr>
          <p:spPr bwMode="blackWhite">
            <a:xfrm>
              <a:off x="1496" y="3580"/>
              <a:ext cx="760" cy="520"/>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415783" name="Rectangle 39">
              <a:extLst>
                <a:ext uri="{FF2B5EF4-FFF2-40B4-BE49-F238E27FC236}">
                  <a16:creationId xmlns:a16="http://schemas.microsoft.com/office/drawing/2014/main" id="{1F997949-6347-C741-B990-24E483BF0808}"/>
                </a:ext>
              </a:extLst>
            </p:cNvPr>
            <p:cNvSpPr>
              <a:spLocks noChangeArrowheads="1"/>
            </p:cNvSpPr>
            <p:nvPr/>
          </p:nvSpPr>
          <p:spPr bwMode="blackWhite">
            <a:xfrm>
              <a:off x="1480" y="3657"/>
              <a:ext cx="69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a:t>Pixel</a:t>
              </a:r>
            </a:p>
            <a:p>
              <a:r>
                <a:rPr lang="en-US" altLang="en-US" sz="1600"/>
                <a:t>Operations</a:t>
              </a:r>
            </a:p>
          </p:txBody>
        </p:sp>
        <p:sp>
          <p:nvSpPr>
            <p:cNvPr id="415784" name="Line 40">
              <a:extLst>
                <a:ext uri="{FF2B5EF4-FFF2-40B4-BE49-F238E27FC236}">
                  <a16:creationId xmlns:a16="http://schemas.microsoft.com/office/drawing/2014/main" id="{E94E1A79-683B-C64B-98A7-003B753286A8}"/>
                </a:ext>
              </a:extLst>
            </p:cNvPr>
            <p:cNvSpPr>
              <a:spLocks noChangeShapeType="1"/>
            </p:cNvSpPr>
            <p:nvPr/>
          </p:nvSpPr>
          <p:spPr bwMode="blackWhite">
            <a:xfrm>
              <a:off x="2256" y="3840"/>
              <a:ext cx="3024" cy="0"/>
            </a:xfrm>
            <a:prstGeom prst="line">
              <a:avLst/>
            </a:prstGeom>
            <a:noFill/>
            <a:ln w="127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442703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750D8AC-473C-2A49-9AF7-5E5527D52F9D}"/>
              </a:ext>
            </a:extLst>
          </p:cNvPr>
          <p:cNvSpPr>
            <a:spLocks noGrp="1"/>
          </p:cNvSpPr>
          <p:nvPr>
            <p:ph type="sldNum" sz="quarter" idx="10"/>
          </p:nvPr>
        </p:nvSpPr>
        <p:spPr/>
        <p:txBody>
          <a:bodyPr/>
          <a:lstStyle/>
          <a:p>
            <a:fld id="{E38423C6-492B-5C40-BDAE-C895CED83137}" type="slidenum">
              <a:rPr lang="en-US" altLang="en-US"/>
              <a:pPr/>
              <a:t>15</a:t>
            </a:fld>
            <a:endParaRPr lang="en-US" altLang="en-US"/>
          </a:p>
        </p:txBody>
      </p:sp>
      <p:sp>
        <p:nvSpPr>
          <p:cNvPr id="417794" name="Rectangle 2">
            <a:extLst>
              <a:ext uri="{FF2B5EF4-FFF2-40B4-BE49-F238E27FC236}">
                <a16:creationId xmlns:a16="http://schemas.microsoft.com/office/drawing/2014/main" id="{A0966788-A614-B64A-80DF-4E34D8359832}"/>
              </a:ext>
            </a:extLst>
          </p:cNvPr>
          <p:cNvSpPr>
            <a:spLocks noGrp="1" noChangeArrowheads="1"/>
          </p:cNvSpPr>
          <p:nvPr>
            <p:ph type="title"/>
          </p:nvPr>
        </p:nvSpPr>
        <p:spPr/>
        <p:txBody>
          <a:bodyPr/>
          <a:lstStyle/>
          <a:p>
            <a:r>
              <a:rPr lang="en-US" altLang="en-US"/>
              <a:t>OpenGL as a Renderer</a:t>
            </a:r>
          </a:p>
        </p:txBody>
      </p:sp>
      <p:sp>
        <p:nvSpPr>
          <p:cNvPr id="417795" name="Rectangle 3">
            <a:extLst>
              <a:ext uri="{FF2B5EF4-FFF2-40B4-BE49-F238E27FC236}">
                <a16:creationId xmlns:a16="http://schemas.microsoft.com/office/drawing/2014/main" id="{412CEAA0-299E-954E-947A-C916A9CCC74A}"/>
              </a:ext>
            </a:extLst>
          </p:cNvPr>
          <p:cNvSpPr>
            <a:spLocks noGrp="1" noChangeArrowheads="1"/>
          </p:cNvSpPr>
          <p:nvPr>
            <p:ph type="body" idx="1"/>
          </p:nvPr>
        </p:nvSpPr>
        <p:spPr>
          <a:xfrm>
            <a:off x="465504" y="1847850"/>
            <a:ext cx="4243754" cy="4351338"/>
          </a:xfrm>
        </p:spPr>
        <p:txBody>
          <a:bodyPr>
            <a:normAutofit fontScale="92500"/>
          </a:bodyPr>
          <a:lstStyle/>
          <a:p>
            <a:pPr>
              <a:lnSpc>
                <a:spcPct val="90000"/>
              </a:lnSpc>
            </a:pPr>
            <a:r>
              <a:rPr lang="en-US" altLang="en-US" dirty="0"/>
              <a:t>Geometric primitives</a:t>
            </a:r>
          </a:p>
          <a:p>
            <a:pPr lvl="1">
              <a:lnSpc>
                <a:spcPct val="100000"/>
              </a:lnSpc>
            </a:pPr>
            <a:r>
              <a:rPr lang="en-US" altLang="en-US" dirty="0"/>
              <a:t>points, lines and polygons</a:t>
            </a:r>
          </a:p>
          <a:p>
            <a:pPr>
              <a:lnSpc>
                <a:spcPct val="90000"/>
              </a:lnSpc>
            </a:pPr>
            <a:r>
              <a:rPr lang="en-US" altLang="en-US" dirty="0"/>
              <a:t>Image Primitives</a:t>
            </a:r>
          </a:p>
          <a:p>
            <a:pPr lvl="1">
              <a:lnSpc>
                <a:spcPct val="100000"/>
              </a:lnSpc>
            </a:pPr>
            <a:r>
              <a:rPr lang="en-US" altLang="en-US" dirty="0"/>
              <a:t>images and bitmaps</a:t>
            </a:r>
          </a:p>
          <a:p>
            <a:pPr lvl="1">
              <a:lnSpc>
                <a:spcPct val="100000"/>
              </a:lnSpc>
            </a:pPr>
            <a:r>
              <a:rPr lang="en-US" altLang="en-US" dirty="0"/>
              <a:t>separate pipeline for images and geometry</a:t>
            </a:r>
          </a:p>
          <a:p>
            <a:pPr lvl="2">
              <a:lnSpc>
                <a:spcPct val="90000"/>
              </a:lnSpc>
            </a:pPr>
            <a:r>
              <a:rPr lang="en-US" altLang="en-US" dirty="0"/>
              <a:t>linked through texture mapping</a:t>
            </a:r>
          </a:p>
          <a:p>
            <a:pPr>
              <a:lnSpc>
                <a:spcPct val="90000"/>
              </a:lnSpc>
            </a:pPr>
            <a:r>
              <a:rPr lang="en-US" altLang="en-US" dirty="0"/>
              <a:t>Rendering depends on state</a:t>
            </a:r>
          </a:p>
          <a:p>
            <a:pPr lvl="1">
              <a:lnSpc>
                <a:spcPct val="100000"/>
              </a:lnSpc>
            </a:pPr>
            <a:r>
              <a:rPr lang="en-US" altLang="en-US" dirty="0"/>
              <a:t>colors, materials, light sources, etc.</a:t>
            </a:r>
          </a:p>
        </p:txBody>
      </p:sp>
      <p:pic>
        <p:nvPicPr>
          <p:cNvPr id="2" name="Picture 1">
            <a:extLst>
              <a:ext uri="{FF2B5EF4-FFF2-40B4-BE49-F238E27FC236}">
                <a16:creationId xmlns:a16="http://schemas.microsoft.com/office/drawing/2014/main" id="{26AD637F-F249-8344-870A-7C1B38A56C08}"/>
              </a:ext>
            </a:extLst>
          </p:cNvPr>
          <p:cNvPicPr>
            <a:picLocks noChangeAspect="1"/>
          </p:cNvPicPr>
          <p:nvPr/>
        </p:nvPicPr>
        <p:blipFill>
          <a:blip r:embed="rId3"/>
          <a:stretch>
            <a:fillRect/>
          </a:stretch>
        </p:blipFill>
        <p:spPr>
          <a:xfrm>
            <a:off x="4709258" y="1500249"/>
            <a:ext cx="7482742" cy="4676714"/>
          </a:xfrm>
          <a:prstGeom prst="rect">
            <a:avLst/>
          </a:prstGeom>
        </p:spPr>
      </p:pic>
    </p:spTree>
    <p:extLst>
      <p:ext uri="{BB962C8B-B14F-4D97-AF65-F5344CB8AC3E}">
        <p14:creationId xmlns:p14="http://schemas.microsoft.com/office/powerpoint/2010/main" val="325610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5689E6-534B-934D-A621-5F200DC14060}"/>
              </a:ext>
            </a:extLst>
          </p:cNvPr>
          <p:cNvSpPr>
            <a:spLocks noGrp="1"/>
          </p:cNvSpPr>
          <p:nvPr>
            <p:ph type="sldNum" sz="quarter" idx="10"/>
          </p:nvPr>
        </p:nvSpPr>
        <p:spPr/>
        <p:txBody>
          <a:bodyPr/>
          <a:lstStyle/>
          <a:p>
            <a:fld id="{7DE444B1-513C-7B4A-893F-7DA12AA7662C}" type="slidenum">
              <a:rPr lang="en-US" altLang="en-US"/>
              <a:pPr/>
              <a:t>16</a:t>
            </a:fld>
            <a:endParaRPr lang="en-US" altLang="en-US"/>
          </a:p>
        </p:txBody>
      </p:sp>
      <p:sp>
        <p:nvSpPr>
          <p:cNvPr id="419842" name="Rectangle 2">
            <a:extLst>
              <a:ext uri="{FF2B5EF4-FFF2-40B4-BE49-F238E27FC236}">
                <a16:creationId xmlns:a16="http://schemas.microsoft.com/office/drawing/2014/main" id="{09C490FA-BCA9-444F-B347-5F61B6EBAC5E}"/>
              </a:ext>
            </a:extLst>
          </p:cNvPr>
          <p:cNvSpPr>
            <a:spLocks noGrp="1" noChangeArrowheads="1"/>
          </p:cNvSpPr>
          <p:nvPr>
            <p:ph type="title"/>
          </p:nvPr>
        </p:nvSpPr>
        <p:spPr/>
        <p:txBody>
          <a:bodyPr/>
          <a:lstStyle/>
          <a:p>
            <a:r>
              <a:rPr lang="en-US" altLang="en-US"/>
              <a:t>Related APIs</a:t>
            </a:r>
          </a:p>
        </p:txBody>
      </p:sp>
      <p:sp>
        <p:nvSpPr>
          <p:cNvPr id="419843" name="Rectangle 3">
            <a:extLst>
              <a:ext uri="{FF2B5EF4-FFF2-40B4-BE49-F238E27FC236}">
                <a16:creationId xmlns:a16="http://schemas.microsoft.com/office/drawing/2014/main" id="{3A19B484-C516-3D46-B1CA-86CEFC1D5E4E}"/>
              </a:ext>
            </a:extLst>
          </p:cNvPr>
          <p:cNvSpPr>
            <a:spLocks noGrp="1" noChangeArrowheads="1"/>
          </p:cNvSpPr>
          <p:nvPr>
            <p:ph type="body" idx="1"/>
          </p:nvPr>
        </p:nvSpPr>
        <p:spPr>
          <a:xfrm>
            <a:off x="838200" y="1825625"/>
            <a:ext cx="3808168" cy="4351338"/>
          </a:xfrm>
        </p:spPr>
        <p:txBody>
          <a:bodyPr>
            <a:normAutofit fontScale="92500"/>
          </a:bodyPr>
          <a:lstStyle/>
          <a:p>
            <a:r>
              <a:rPr lang="en-US" altLang="en-US" sz="2700" dirty="0"/>
              <a:t>AGL, GLX, WGL</a:t>
            </a:r>
          </a:p>
          <a:p>
            <a:pPr lvl="1"/>
            <a:r>
              <a:rPr lang="en-US" altLang="en-US" sz="2200" dirty="0"/>
              <a:t>glue between OpenGL and windowing systems</a:t>
            </a:r>
          </a:p>
          <a:p>
            <a:r>
              <a:rPr lang="en-US" altLang="en-US" sz="2700" dirty="0"/>
              <a:t>GLU (OpenGL Utility Library)</a:t>
            </a:r>
          </a:p>
          <a:p>
            <a:pPr lvl="1"/>
            <a:r>
              <a:rPr lang="en-US" altLang="en-US" sz="2200" dirty="0"/>
              <a:t>part of OpenGL</a:t>
            </a:r>
          </a:p>
          <a:p>
            <a:pPr lvl="1"/>
            <a:r>
              <a:rPr lang="en-US" altLang="en-US" sz="2200" dirty="0"/>
              <a:t>NURBS, </a:t>
            </a:r>
            <a:r>
              <a:rPr lang="en-US" altLang="en-US" sz="2200" dirty="0" err="1"/>
              <a:t>tessellators</a:t>
            </a:r>
            <a:r>
              <a:rPr lang="en-US" altLang="en-US" sz="2200" dirty="0"/>
              <a:t>, quadric shapes, etc.</a:t>
            </a:r>
          </a:p>
          <a:p>
            <a:r>
              <a:rPr lang="en-US" altLang="en-US" sz="2700" dirty="0"/>
              <a:t>GLUT (OpenGL Utility Toolkit)</a:t>
            </a:r>
          </a:p>
          <a:p>
            <a:pPr lvl="1"/>
            <a:r>
              <a:rPr lang="en-US" altLang="en-US" sz="2200" dirty="0"/>
              <a:t>portable windowing API</a:t>
            </a:r>
          </a:p>
          <a:p>
            <a:pPr lvl="1"/>
            <a:r>
              <a:rPr lang="en-US" altLang="en-US" sz="2200" dirty="0"/>
              <a:t>not officially part of OpenGL</a:t>
            </a:r>
          </a:p>
        </p:txBody>
      </p:sp>
      <p:grpSp>
        <p:nvGrpSpPr>
          <p:cNvPr id="5" name="Group 34">
            <a:extLst>
              <a:ext uri="{FF2B5EF4-FFF2-40B4-BE49-F238E27FC236}">
                <a16:creationId xmlns:a16="http://schemas.microsoft.com/office/drawing/2014/main" id="{41374920-D5C4-6341-93CC-31D65D645284}"/>
              </a:ext>
            </a:extLst>
          </p:cNvPr>
          <p:cNvGrpSpPr>
            <a:grpSpLocks/>
          </p:cNvGrpSpPr>
          <p:nvPr/>
        </p:nvGrpSpPr>
        <p:grpSpPr bwMode="auto">
          <a:xfrm>
            <a:off x="4647590" y="1860183"/>
            <a:ext cx="6997700" cy="3522662"/>
            <a:chOff x="676" y="1243"/>
            <a:chExt cx="4408" cy="2219"/>
          </a:xfrm>
        </p:grpSpPr>
        <p:sp>
          <p:nvSpPr>
            <p:cNvPr id="6" name="Rectangle 3">
              <a:extLst>
                <a:ext uri="{FF2B5EF4-FFF2-40B4-BE49-F238E27FC236}">
                  <a16:creationId xmlns:a16="http://schemas.microsoft.com/office/drawing/2014/main" id="{38F22CFB-1B4B-C040-B7E7-3547A67DFA9A}"/>
                </a:ext>
              </a:extLst>
            </p:cNvPr>
            <p:cNvSpPr>
              <a:spLocks noChangeArrowheads="1"/>
            </p:cNvSpPr>
            <p:nvPr/>
          </p:nvSpPr>
          <p:spPr bwMode="blackWhite">
            <a:xfrm>
              <a:off x="676" y="1742"/>
              <a:ext cx="4408" cy="1288"/>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7" name="Rectangle 4">
              <a:extLst>
                <a:ext uri="{FF2B5EF4-FFF2-40B4-BE49-F238E27FC236}">
                  <a16:creationId xmlns:a16="http://schemas.microsoft.com/office/drawing/2014/main" id="{BDC2C663-E060-1942-8BCD-32DA524FF0F8}"/>
                </a:ext>
              </a:extLst>
            </p:cNvPr>
            <p:cNvSpPr>
              <a:spLocks noChangeArrowheads="1"/>
            </p:cNvSpPr>
            <p:nvPr/>
          </p:nvSpPr>
          <p:spPr bwMode="blackWhite">
            <a:xfrm>
              <a:off x="2308" y="1742"/>
              <a:ext cx="1144"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5">
              <a:extLst>
                <a:ext uri="{FF2B5EF4-FFF2-40B4-BE49-F238E27FC236}">
                  <a16:creationId xmlns:a16="http://schemas.microsoft.com/office/drawing/2014/main" id="{ACCC3AEB-9071-8F46-B676-3898DD6925BA}"/>
                </a:ext>
              </a:extLst>
            </p:cNvPr>
            <p:cNvSpPr>
              <a:spLocks noChangeShapeType="1"/>
            </p:cNvSpPr>
            <p:nvPr/>
          </p:nvSpPr>
          <p:spPr bwMode="blackWhite">
            <a:xfrm>
              <a:off x="4176" y="1738"/>
              <a:ext cx="0" cy="86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6">
              <a:extLst>
                <a:ext uri="{FF2B5EF4-FFF2-40B4-BE49-F238E27FC236}">
                  <a16:creationId xmlns:a16="http://schemas.microsoft.com/office/drawing/2014/main" id="{714299A6-BF50-1743-85BF-AEC2E9FC9F6E}"/>
                </a:ext>
              </a:extLst>
            </p:cNvPr>
            <p:cNvSpPr>
              <a:spLocks noChangeShapeType="1"/>
            </p:cNvSpPr>
            <p:nvPr/>
          </p:nvSpPr>
          <p:spPr bwMode="blackWhite">
            <a:xfrm flipH="1">
              <a:off x="3168" y="2602"/>
              <a:ext cx="100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Line 7">
              <a:extLst>
                <a:ext uri="{FF2B5EF4-FFF2-40B4-BE49-F238E27FC236}">
                  <a16:creationId xmlns:a16="http://schemas.microsoft.com/office/drawing/2014/main" id="{79D72A02-5D52-EC48-8044-82154E1DF343}"/>
                </a:ext>
              </a:extLst>
            </p:cNvPr>
            <p:cNvSpPr>
              <a:spLocks noChangeShapeType="1"/>
            </p:cNvSpPr>
            <p:nvPr/>
          </p:nvSpPr>
          <p:spPr bwMode="blackWhite">
            <a:xfrm>
              <a:off x="3168" y="2170"/>
              <a:ext cx="0" cy="43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8">
              <a:extLst>
                <a:ext uri="{FF2B5EF4-FFF2-40B4-BE49-F238E27FC236}">
                  <a16:creationId xmlns:a16="http://schemas.microsoft.com/office/drawing/2014/main" id="{7DF53CA0-3609-5F43-915A-FADA09959478}"/>
                </a:ext>
              </a:extLst>
            </p:cNvPr>
            <p:cNvSpPr>
              <a:spLocks noChangeShapeType="1"/>
            </p:cNvSpPr>
            <p:nvPr/>
          </p:nvSpPr>
          <p:spPr bwMode="blackWhite">
            <a:xfrm>
              <a:off x="1584" y="2170"/>
              <a:ext cx="0" cy="43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9">
              <a:extLst>
                <a:ext uri="{FF2B5EF4-FFF2-40B4-BE49-F238E27FC236}">
                  <a16:creationId xmlns:a16="http://schemas.microsoft.com/office/drawing/2014/main" id="{94922017-C832-F84E-8BE3-B41746FCF34C}"/>
                </a:ext>
              </a:extLst>
            </p:cNvPr>
            <p:cNvSpPr>
              <a:spLocks noChangeShapeType="1"/>
            </p:cNvSpPr>
            <p:nvPr/>
          </p:nvSpPr>
          <p:spPr bwMode="blackWhite">
            <a:xfrm flipH="1">
              <a:off x="1584" y="2602"/>
              <a:ext cx="1008"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0">
              <a:extLst>
                <a:ext uri="{FF2B5EF4-FFF2-40B4-BE49-F238E27FC236}">
                  <a16:creationId xmlns:a16="http://schemas.microsoft.com/office/drawing/2014/main" id="{D3252BBF-D470-4C4C-92B5-ACDCA5ED34A5}"/>
                </a:ext>
              </a:extLst>
            </p:cNvPr>
            <p:cNvSpPr>
              <a:spLocks noChangeShapeType="1"/>
            </p:cNvSpPr>
            <p:nvPr/>
          </p:nvSpPr>
          <p:spPr bwMode="blackWhite">
            <a:xfrm>
              <a:off x="2592" y="2170"/>
              <a:ext cx="0" cy="43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1">
              <a:extLst>
                <a:ext uri="{FF2B5EF4-FFF2-40B4-BE49-F238E27FC236}">
                  <a16:creationId xmlns:a16="http://schemas.microsoft.com/office/drawing/2014/main" id="{6A08E869-0DA1-004D-91FD-E6ACAE1E9DF5}"/>
                </a:ext>
              </a:extLst>
            </p:cNvPr>
            <p:cNvSpPr>
              <a:spLocks noChangeShapeType="1"/>
            </p:cNvSpPr>
            <p:nvPr/>
          </p:nvSpPr>
          <p:spPr bwMode="blackWhite">
            <a:xfrm>
              <a:off x="2880" y="2170"/>
              <a:ext cx="0" cy="864"/>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Rectangle 12">
              <a:extLst>
                <a:ext uri="{FF2B5EF4-FFF2-40B4-BE49-F238E27FC236}">
                  <a16:creationId xmlns:a16="http://schemas.microsoft.com/office/drawing/2014/main" id="{0342A283-1FDA-3A44-9B9B-AF99E56F9DC9}"/>
                </a:ext>
              </a:extLst>
            </p:cNvPr>
            <p:cNvSpPr>
              <a:spLocks noChangeArrowheads="1"/>
            </p:cNvSpPr>
            <p:nvPr/>
          </p:nvSpPr>
          <p:spPr bwMode="blackWhite">
            <a:xfrm>
              <a:off x="2582" y="1824"/>
              <a:ext cx="4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t>GLUT</a:t>
              </a:r>
            </a:p>
          </p:txBody>
        </p:sp>
        <p:sp>
          <p:nvSpPr>
            <p:cNvPr id="16" name="Rectangle 13">
              <a:extLst>
                <a:ext uri="{FF2B5EF4-FFF2-40B4-BE49-F238E27FC236}">
                  <a16:creationId xmlns:a16="http://schemas.microsoft.com/office/drawing/2014/main" id="{4BED7D33-25C9-724A-B0F8-B7B6D9E67FA7}"/>
                </a:ext>
              </a:extLst>
            </p:cNvPr>
            <p:cNvSpPr>
              <a:spLocks noChangeArrowheads="1"/>
            </p:cNvSpPr>
            <p:nvPr/>
          </p:nvSpPr>
          <p:spPr bwMode="blackWhite">
            <a:xfrm>
              <a:off x="3542" y="2256"/>
              <a:ext cx="3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t>GLU</a:t>
              </a:r>
            </a:p>
          </p:txBody>
        </p:sp>
        <p:sp>
          <p:nvSpPr>
            <p:cNvPr id="17" name="Rectangle 14">
              <a:extLst>
                <a:ext uri="{FF2B5EF4-FFF2-40B4-BE49-F238E27FC236}">
                  <a16:creationId xmlns:a16="http://schemas.microsoft.com/office/drawing/2014/main" id="{58CDDACA-D045-6B43-ABF7-53DC3B63BB51}"/>
                </a:ext>
              </a:extLst>
            </p:cNvPr>
            <p:cNvSpPr>
              <a:spLocks noChangeArrowheads="1"/>
            </p:cNvSpPr>
            <p:nvPr/>
          </p:nvSpPr>
          <p:spPr bwMode="blackWhite">
            <a:xfrm>
              <a:off x="3878" y="2640"/>
              <a:ext cx="27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t>GL</a:t>
              </a:r>
            </a:p>
          </p:txBody>
        </p:sp>
        <p:sp>
          <p:nvSpPr>
            <p:cNvPr id="18" name="Rectangle 15">
              <a:extLst>
                <a:ext uri="{FF2B5EF4-FFF2-40B4-BE49-F238E27FC236}">
                  <a16:creationId xmlns:a16="http://schemas.microsoft.com/office/drawing/2014/main" id="{1D93EB08-B3C1-1A4C-9C09-85005A1E6B6B}"/>
                </a:ext>
              </a:extLst>
            </p:cNvPr>
            <p:cNvSpPr>
              <a:spLocks noChangeArrowheads="1"/>
            </p:cNvSpPr>
            <p:nvPr/>
          </p:nvSpPr>
          <p:spPr bwMode="blackWhite">
            <a:xfrm>
              <a:off x="1653" y="2150"/>
              <a:ext cx="710"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2000"/>
                <a:t>GLX, AGL</a:t>
              </a:r>
              <a:br>
                <a:rPr lang="en-US" altLang="en-US" sz="2000"/>
              </a:br>
              <a:r>
                <a:rPr lang="en-US" altLang="en-US" sz="2000"/>
                <a:t>or WGL</a:t>
              </a:r>
            </a:p>
          </p:txBody>
        </p:sp>
        <p:sp>
          <p:nvSpPr>
            <p:cNvPr id="19" name="Rectangle 16">
              <a:extLst>
                <a:ext uri="{FF2B5EF4-FFF2-40B4-BE49-F238E27FC236}">
                  <a16:creationId xmlns:a16="http://schemas.microsoft.com/office/drawing/2014/main" id="{7100C09B-4A43-FE45-A008-0FAE2C8C3DA6}"/>
                </a:ext>
              </a:extLst>
            </p:cNvPr>
            <p:cNvSpPr>
              <a:spLocks noChangeArrowheads="1"/>
            </p:cNvSpPr>
            <p:nvPr/>
          </p:nvSpPr>
          <p:spPr bwMode="blackWhite">
            <a:xfrm>
              <a:off x="890" y="2688"/>
              <a:ext cx="12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t>X, Win32, Mac O/S</a:t>
              </a:r>
            </a:p>
          </p:txBody>
        </p:sp>
        <p:sp>
          <p:nvSpPr>
            <p:cNvPr id="20" name="Rectangle 17">
              <a:extLst>
                <a:ext uri="{FF2B5EF4-FFF2-40B4-BE49-F238E27FC236}">
                  <a16:creationId xmlns:a16="http://schemas.microsoft.com/office/drawing/2014/main" id="{FD36869C-7B3D-D442-AA2B-3C217AFDB9FB}"/>
                </a:ext>
              </a:extLst>
            </p:cNvPr>
            <p:cNvSpPr>
              <a:spLocks noChangeArrowheads="1"/>
            </p:cNvSpPr>
            <p:nvPr/>
          </p:nvSpPr>
          <p:spPr bwMode="blackWhite">
            <a:xfrm>
              <a:off x="676" y="3230"/>
              <a:ext cx="4408" cy="23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21" name="Rectangle 18">
              <a:extLst>
                <a:ext uri="{FF2B5EF4-FFF2-40B4-BE49-F238E27FC236}">
                  <a16:creationId xmlns:a16="http://schemas.microsoft.com/office/drawing/2014/main" id="{5EE254F5-ABFF-0C41-B6BA-82AA9B303B6F}"/>
                </a:ext>
              </a:extLst>
            </p:cNvPr>
            <p:cNvSpPr>
              <a:spLocks noChangeArrowheads="1"/>
            </p:cNvSpPr>
            <p:nvPr/>
          </p:nvSpPr>
          <p:spPr bwMode="blackWhite">
            <a:xfrm>
              <a:off x="1654" y="3206"/>
              <a:ext cx="167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t>software and/or hardware</a:t>
              </a:r>
            </a:p>
          </p:txBody>
        </p:sp>
        <p:sp>
          <p:nvSpPr>
            <p:cNvPr id="22" name="Rectangle 19">
              <a:extLst>
                <a:ext uri="{FF2B5EF4-FFF2-40B4-BE49-F238E27FC236}">
                  <a16:creationId xmlns:a16="http://schemas.microsoft.com/office/drawing/2014/main" id="{E18B56A2-740C-6D46-AA65-E6276A0A19E4}"/>
                </a:ext>
              </a:extLst>
            </p:cNvPr>
            <p:cNvSpPr>
              <a:spLocks noChangeArrowheads="1"/>
            </p:cNvSpPr>
            <p:nvPr/>
          </p:nvSpPr>
          <p:spPr bwMode="blackWhite">
            <a:xfrm>
              <a:off x="676" y="1296"/>
              <a:ext cx="4408" cy="23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endParaRPr lang="en-US"/>
            </a:p>
          </p:txBody>
        </p:sp>
        <p:sp>
          <p:nvSpPr>
            <p:cNvPr id="23" name="Rectangle 20">
              <a:extLst>
                <a:ext uri="{FF2B5EF4-FFF2-40B4-BE49-F238E27FC236}">
                  <a16:creationId xmlns:a16="http://schemas.microsoft.com/office/drawing/2014/main" id="{2E1E4C7B-BEEB-E643-9CB2-25273A069618}"/>
                </a:ext>
              </a:extLst>
            </p:cNvPr>
            <p:cNvSpPr>
              <a:spLocks noChangeArrowheads="1"/>
            </p:cNvSpPr>
            <p:nvPr/>
          </p:nvSpPr>
          <p:spPr bwMode="blackWhite">
            <a:xfrm>
              <a:off x="1899" y="1243"/>
              <a:ext cx="13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t>application program</a:t>
              </a:r>
            </a:p>
          </p:txBody>
        </p:sp>
        <p:sp>
          <p:nvSpPr>
            <p:cNvPr id="24" name="Line 21">
              <a:extLst>
                <a:ext uri="{FF2B5EF4-FFF2-40B4-BE49-F238E27FC236}">
                  <a16:creationId xmlns:a16="http://schemas.microsoft.com/office/drawing/2014/main" id="{A22DC965-BEA0-464C-B456-5034D9452214}"/>
                </a:ext>
              </a:extLst>
            </p:cNvPr>
            <p:cNvSpPr>
              <a:spLocks noChangeShapeType="1"/>
            </p:cNvSpPr>
            <p:nvPr/>
          </p:nvSpPr>
          <p:spPr bwMode="blackWhite">
            <a:xfrm flipH="1">
              <a:off x="1584" y="2170"/>
              <a:ext cx="48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22">
              <a:extLst>
                <a:ext uri="{FF2B5EF4-FFF2-40B4-BE49-F238E27FC236}">
                  <a16:creationId xmlns:a16="http://schemas.microsoft.com/office/drawing/2014/main" id="{02C66BA0-493A-B54F-8553-96B6C78C0E13}"/>
                </a:ext>
              </a:extLst>
            </p:cNvPr>
            <p:cNvSpPr>
              <a:spLocks noChangeShapeType="1"/>
            </p:cNvSpPr>
            <p:nvPr/>
          </p:nvSpPr>
          <p:spPr bwMode="blackWhite">
            <a:xfrm flipH="1">
              <a:off x="960" y="2170"/>
              <a:ext cx="624"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23">
              <a:extLst>
                <a:ext uri="{FF2B5EF4-FFF2-40B4-BE49-F238E27FC236}">
                  <a16:creationId xmlns:a16="http://schemas.microsoft.com/office/drawing/2014/main" id="{BAB81234-4317-3C4B-A804-632A14DBB6E6}"/>
                </a:ext>
              </a:extLst>
            </p:cNvPr>
            <p:cNvSpPr>
              <a:spLocks noChangeArrowheads="1"/>
            </p:cNvSpPr>
            <p:nvPr/>
          </p:nvSpPr>
          <p:spPr bwMode="blackWhite">
            <a:xfrm>
              <a:off x="946" y="1785"/>
              <a:ext cx="995"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1600"/>
                <a:t>OpenGL Motif</a:t>
              </a:r>
            </a:p>
            <a:p>
              <a:r>
                <a:rPr lang="en-US" altLang="en-US" sz="1600"/>
                <a:t>widget or similar</a:t>
              </a:r>
            </a:p>
          </p:txBody>
        </p:sp>
        <p:sp>
          <p:nvSpPr>
            <p:cNvPr id="27" name="Line 24">
              <a:extLst>
                <a:ext uri="{FF2B5EF4-FFF2-40B4-BE49-F238E27FC236}">
                  <a16:creationId xmlns:a16="http://schemas.microsoft.com/office/drawing/2014/main" id="{2BDA70A9-0E26-D045-B07B-1DC37EA278AE}"/>
                </a:ext>
              </a:extLst>
            </p:cNvPr>
            <p:cNvSpPr>
              <a:spLocks noChangeShapeType="1"/>
            </p:cNvSpPr>
            <p:nvPr/>
          </p:nvSpPr>
          <p:spPr bwMode="blackWhite">
            <a:xfrm>
              <a:off x="1536" y="1546"/>
              <a:ext cx="0" cy="19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5">
              <a:extLst>
                <a:ext uri="{FF2B5EF4-FFF2-40B4-BE49-F238E27FC236}">
                  <a16:creationId xmlns:a16="http://schemas.microsoft.com/office/drawing/2014/main" id="{DA08EB68-171A-FD49-A834-72DE305745B0}"/>
                </a:ext>
              </a:extLst>
            </p:cNvPr>
            <p:cNvSpPr>
              <a:spLocks noChangeShapeType="1"/>
            </p:cNvSpPr>
            <p:nvPr/>
          </p:nvSpPr>
          <p:spPr bwMode="blackWhite">
            <a:xfrm>
              <a:off x="2064" y="1738"/>
              <a:ext cx="0" cy="43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6">
              <a:extLst>
                <a:ext uri="{FF2B5EF4-FFF2-40B4-BE49-F238E27FC236}">
                  <a16:creationId xmlns:a16="http://schemas.microsoft.com/office/drawing/2014/main" id="{933CB51A-E17F-F942-ABA0-CB9CC06F0134}"/>
                </a:ext>
              </a:extLst>
            </p:cNvPr>
            <p:cNvSpPr>
              <a:spLocks noChangeShapeType="1"/>
            </p:cNvSpPr>
            <p:nvPr/>
          </p:nvSpPr>
          <p:spPr bwMode="blackWhite">
            <a:xfrm>
              <a:off x="960" y="1738"/>
              <a:ext cx="0" cy="43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27">
              <a:extLst>
                <a:ext uri="{FF2B5EF4-FFF2-40B4-BE49-F238E27FC236}">
                  <a16:creationId xmlns:a16="http://schemas.microsoft.com/office/drawing/2014/main" id="{79430E71-2F7F-364B-8FA8-2E6A23011692}"/>
                </a:ext>
              </a:extLst>
            </p:cNvPr>
            <p:cNvSpPr>
              <a:spLocks noChangeShapeType="1"/>
            </p:cNvSpPr>
            <p:nvPr/>
          </p:nvSpPr>
          <p:spPr bwMode="blackWhite">
            <a:xfrm>
              <a:off x="816" y="1546"/>
              <a:ext cx="0" cy="19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8">
              <a:extLst>
                <a:ext uri="{FF2B5EF4-FFF2-40B4-BE49-F238E27FC236}">
                  <a16:creationId xmlns:a16="http://schemas.microsoft.com/office/drawing/2014/main" id="{4628CE4C-4AC5-9741-A1E7-29E8CB23DCAD}"/>
                </a:ext>
              </a:extLst>
            </p:cNvPr>
            <p:cNvSpPr>
              <a:spLocks noChangeShapeType="1"/>
            </p:cNvSpPr>
            <p:nvPr/>
          </p:nvSpPr>
          <p:spPr bwMode="blackWhite">
            <a:xfrm>
              <a:off x="2160" y="1546"/>
              <a:ext cx="0" cy="19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29">
              <a:extLst>
                <a:ext uri="{FF2B5EF4-FFF2-40B4-BE49-F238E27FC236}">
                  <a16:creationId xmlns:a16="http://schemas.microsoft.com/office/drawing/2014/main" id="{55667ABD-C9C4-C142-A915-F7E7FDACDCA3}"/>
                </a:ext>
              </a:extLst>
            </p:cNvPr>
            <p:cNvSpPr>
              <a:spLocks noChangeShapeType="1"/>
            </p:cNvSpPr>
            <p:nvPr/>
          </p:nvSpPr>
          <p:spPr bwMode="blackWhite">
            <a:xfrm>
              <a:off x="2880" y="1546"/>
              <a:ext cx="0" cy="19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30">
              <a:extLst>
                <a:ext uri="{FF2B5EF4-FFF2-40B4-BE49-F238E27FC236}">
                  <a16:creationId xmlns:a16="http://schemas.microsoft.com/office/drawing/2014/main" id="{8D2E4A7F-F508-EC47-A953-58757F6AB0D4}"/>
                </a:ext>
              </a:extLst>
            </p:cNvPr>
            <p:cNvSpPr>
              <a:spLocks noChangeShapeType="1"/>
            </p:cNvSpPr>
            <p:nvPr/>
          </p:nvSpPr>
          <p:spPr bwMode="blackWhite">
            <a:xfrm>
              <a:off x="3792" y="1546"/>
              <a:ext cx="0" cy="19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1">
              <a:extLst>
                <a:ext uri="{FF2B5EF4-FFF2-40B4-BE49-F238E27FC236}">
                  <a16:creationId xmlns:a16="http://schemas.microsoft.com/office/drawing/2014/main" id="{335A8C05-4FAE-4645-8F61-6A08FC4E7D72}"/>
                </a:ext>
              </a:extLst>
            </p:cNvPr>
            <p:cNvSpPr>
              <a:spLocks noChangeShapeType="1"/>
            </p:cNvSpPr>
            <p:nvPr/>
          </p:nvSpPr>
          <p:spPr bwMode="blackWhite">
            <a:xfrm>
              <a:off x="4560" y="1546"/>
              <a:ext cx="0" cy="19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32">
              <a:extLst>
                <a:ext uri="{FF2B5EF4-FFF2-40B4-BE49-F238E27FC236}">
                  <a16:creationId xmlns:a16="http://schemas.microsoft.com/office/drawing/2014/main" id="{4BFCB9D3-42F4-3841-8CF4-02276390FA92}"/>
                </a:ext>
              </a:extLst>
            </p:cNvPr>
            <p:cNvSpPr>
              <a:spLocks noChangeShapeType="1"/>
            </p:cNvSpPr>
            <p:nvPr/>
          </p:nvSpPr>
          <p:spPr bwMode="blackWhite">
            <a:xfrm>
              <a:off x="4032" y="3034"/>
              <a:ext cx="0" cy="19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Line 33">
              <a:extLst>
                <a:ext uri="{FF2B5EF4-FFF2-40B4-BE49-F238E27FC236}">
                  <a16:creationId xmlns:a16="http://schemas.microsoft.com/office/drawing/2014/main" id="{CE113F61-C842-2D4F-9A59-4B07400BC727}"/>
                </a:ext>
              </a:extLst>
            </p:cNvPr>
            <p:cNvSpPr>
              <a:spLocks noChangeShapeType="1"/>
            </p:cNvSpPr>
            <p:nvPr/>
          </p:nvSpPr>
          <p:spPr bwMode="blackWhite">
            <a:xfrm>
              <a:off x="1680" y="3034"/>
              <a:ext cx="0" cy="192"/>
            </a:xfrm>
            <a:prstGeom prst="line">
              <a:avLst/>
            </a:prstGeom>
            <a:noFill/>
            <a:ln w="12700">
              <a:solidFill>
                <a:schemeClr val="tx1"/>
              </a:solidFill>
              <a:round/>
              <a:headEnd type="none" w="sm" len="sm"/>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495666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F157E4A-BB88-9E4E-85A6-72A83A66C8FC}"/>
              </a:ext>
            </a:extLst>
          </p:cNvPr>
          <p:cNvSpPr>
            <a:spLocks noGrp="1"/>
          </p:cNvSpPr>
          <p:nvPr>
            <p:ph type="sldNum" sz="quarter" idx="10"/>
          </p:nvPr>
        </p:nvSpPr>
        <p:spPr/>
        <p:txBody>
          <a:bodyPr/>
          <a:lstStyle/>
          <a:p>
            <a:fld id="{AD7BB638-A1E1-4D40-9B7E-5B12C96C54AA}" type="slidenum">
              <a:rPr lang="en-US" altLang="en-US"/>
              <a:pPr/>
              <a:t>17</a:t>
            </a:fld>
            <a:endParaRPr lang="en-US" altLang="en-US"/>
          </a:p>
        </p:txBody>
      </p:sp>
      <p:sp>
        <p:nvSpPr>
          <p:cNvPr id="423940" name="Rectangle 4">
            <a:extLst>
              <a:ext uri="{FF2B5EF4-FFF2-40B4-BE49-F238E27FC236}">
                <a16:creationId xmlns:a16="http://schemas.microsoft.com/office/drawing/2014/main" id="{A48EC1E6-D83A-B642-B6DE-D3D95F62303C}"/>
              </a:ext>
            </a:extLst>
          </p:cNvPr>
          <p:cNvSpPr>
            <a:spLocks noGrp="1" noChangeArrowheads="1"/>
          </p:cNvSpPr>
          <p:nvPr>
            <p:ph type="title"/>
          </p:nvPr>
        </p:nvSpPr>
        <p:spPr/>
        <p:txBody>
          <a:bodyPr/>
          <a:lstStyle/>
          <a:p>
            <a:r>
              <a:rPr lang="en-US" altLang="en-US"/>
              <a:t>Preliminaries</a:t>
            </a:r>
          </a:p>
        </p:txBody>
      </p:sp>
      <p:sp>
        <p:nvSpPr>
          <p:cNvPr id="423941" name="Rectangle 5">
            <a:extLst>
              <a:ext uri="{FF2B5EF4-FFF2-40B4-BE49-F238E27FC236}">
                <a16:creationId xmlns:a16="http://schemas.microsoft.com/office/drawing/2014/main" id="{A8D9182E-C11A-A444-85F3-B1C63F2769CB}"/>
              </a:ext>
            </a:extLst>
          </p:cNvPr>
          <p:cNvSpPr>
            <a:spLocks noGrp="1" noChangeArrowheads="1"/>
          </p:cNvSpPr>
          <p:nvPr>
            <p:ph type="body" idx="1"/>
          </p:nvPr>
        </p:nvSpPr>
        <p:spPr/>
        <p:txBody>
          <a:bodyPr/>
          <a:lstStyle/>
          <a:p>
            <a:r>
              <a:rPr lang="en-US" altLang="en-US"/>
              <a:t>Headers Files</a:t>
            </a:r>
          </a:p>
          <a:p>
            <a:pPr lvl="2"/>
            <a:r>
              <a:rPr lang="en-US" altLang="en-US"/>
              <a:t>#include &lt;GL/gl.h&gt;</a:t>
            </a:r>
          </a:p>
          <a:p>
            <a:pPr lvl="2"/>
            <a:r>
              <a:rPr lang="en-US" altLang="en-US"/>
              <a:t>#include &lt;GL/glu.h&gt;</a:t>
            </a:r>
          </a:p>
          <a:p>
            <a:pPr lvl="2"/>
            <a:r>
              <a:rPr lang="en-US" altLang="en-US"/>
              <a:t>#include &lt;GL/glut.h&gt;</a:t>
            </a:r>
          </a:p>
          <a:p>
            <a:r>
              <a:rPr lang="en-US" altLang="en-US"/>
              <a:t>Libraries</a:t>
            </a:r>
          </a:p>
          <a:p>
            <a:r>
              <a:rPr lang="en-US" altLang="en-US"/>
              <a:t>Enumerated Types</a:t>
            </a:r>
          </a:p>
          <a:p>
            <a:pPr lvl="1"/>
            <a:r>
              <a:rPr lang="en-US" altLang="en-US"/>
              <a:t>OpenGL defines numerous types for compatibility</a:t>
            </a:r>
          </a:p>
          <a:p>
            <a:pPr lvl="3"/>
            <a:r>
              <a:rPr lang="en-US" altLang="en-US"/>
              <a:t>GLfloat, GLint, GLenum, etc.</a:t>
            </a:r>
          </a:p>
          <a:p>
            <a:pPr lvl="2"/>
            <a:endParaRPr lang="en-US" altLang="en-US"/>
          </a:p>
        </p:txBody>
      </p:sp>
    </p:spTree>
    <p:extLst>
      <p:ext uri="{BB962C8B-B14F-4D97-AF65-F5344CB8AC3E}">
        <p14:creationId xmlns:p14="http://schemas.microsoft.com/office/powerpoint/2010/main" val="1532353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68781C-7079-C74C-BED2-8FE7D43AD535}"/>
              </a:ext>
            </a:extLst>
          </p:cNvPr>
          <p:cNvSpPr>
            <a:spLocks noGrp="1"/>
          </p:cNvSpPr>
          <p:nvPr>
            <p:ph type="sldNum" sz="quarter" idx="10"/>
          </p:nvPr>
        </p:nvSpPr>
        <p:spPr/>
        <p:txBody>
          <a:bodyPr/>
          <a:lstStyle/>
          <a:p>
            <a:fld id="{7439A47A-9576-6745-9AF8-C2C6F488BF5D}" type="slidenum">
              <a:rPr lang="en-US" altLang="en-US"/>
              <a:pPr/>
              <a:t>18</a:t>
            </a:fld>
            <a:endParaRPr lang="en-US" altLang="en-US"/>
          </a:p>
        </p:txBody>
      </p:sp>
      <p:sp>
        <p:nvSpPr>
          <p:cNvPr id="425986" name="Rectangle 2">
            <a:extLst>
              <a:ext uri="{FF2B5EF4-FFF2-40B4-BE49-F238E27FC236}">
                <a16:creationId xmlns:a16="http://schemas.microsoft.com/office/drawing/2014/main" id="{4380F4AD-031D-F64E-9B94-CEFE78ACB51A}"/>
              </a:ext>
            </a:extLst>
          </p:cNvPr>
          <p:cNvSpPr>
            <a:spLocks noGrp="1" noChangeArrowheads="1"/>
          </p:cNvSpPr>
          <p:nvPr>
            <p:ph type="title"/>
          </p:nvPr>
        </p:nvSpPr>
        <p:spPr/>
        <p:txBody>
          <a:bodyPr/>
          <a:lstStyle/>
          <a:p>
            <a:r>
              <a:rPr lang="en-US" altLang="en-US"/>
              <a:t>GLUT Basics</a:t>
            </a:r>
          </a:p>
        </p:txBody>
      </p:sp>
      <p:sp>
        <p:nvSpPr>
          <p:cNvPr id="425987" name="Rectangle 3">
            <a:extLst>
              <a:ext uri="{FF2B5EF4-FFF2-40B4-BE49-F238E27FC236}">
                <a16:creationId xmlns:a16="http://schemas.microsoft.com/office/drawing/2014/main" id="{FDE5D929-A780-D84C-A770-2E78F0EE1944}"/>
              </a:ext>
            </a:extLst>
          </p:cNvPr>
          <p:cNvSpPr>
            <a:spLocks noGrp="1" noChangeArrowheads="1"/>
          </p:cNvSpPr>
          <p:nvPr>
            <p:ph type="body" idx="1"/>
          </p:nvPr>
        </p:nvSpPr>
        <p:spPr/>
        <p:txBody>
          <a:bodyPr/>
          <a:lstStyle/>
          <a:p>
            <a:pPr>
              <a:lnSpc>
                <a:spcPct val="90000"/>
              </a:lnSpc>
            </a:pPr>
            <a:r>
              <a:rPr lang="en-US" altLang="en-US"/>
              <a:t>Application Structure</a:t>
            </a:r>
          </a:p>
          <a:p>
            <a:pPr lvl="1">
              <a:lnSpc>
                <a:spcPct val="100000"/>
              </a:lnSpc>
            </a:pPr>
            <a:r>
              <a:rPr lang="en-US" altLang="en-US"/>
              <a:t>Configure and open window</a:t>
            </a:r>
          </a:p>
          <a:p>
            <a:pPr lvl="1">
              <a:lnSpc>
                <a:spcPct val="100000"/>
              </a:lnSpc>
            </a:pPr>
            <a:r>
              <a:rPr lang="en-US" altLang="en-US"/>
              <a:t>Initialize OpenGL state</a:t>
            </a:r>
          </a:p>
          <a:p>
            <a:pPr lvl="1">
              <a:lnSpc>
                <a:spcPct val="100000"/>
              </a:lnSpc>
            </a:pPr>
            <a:r>
              <a:rPr lang="en-US" altLang="en-US"/>
              <a:t>Register input callback functions</a:t>
            </a:r>
          </a:p>
          <a:p>
            <a:pPr lvl="2">
              <a:lnSpc>
                <a:spcPct val="90000"/>
              </a:lnSpc>
            </a:pPr>
            <a:r>
              <a:rPr lang="en-US" altLang="en-US"/>
              <a:t>render</a:t>
            </a:r>
          </a:p>
          <a:p>
            <a:pPr lvl="2">
              <a:lnSpc>
                <a:spcPct val="90000"/>
              </a:lnSpc>
            </a:pPr>
            <a:r>
              <a:rPr lang="en-US" altLang="en-US"/>
              <a:t>resize</a:t>
            </a:r>
          </a:p>
          <a:p>
            <a:pPr lvl="2">
              <a:lnSpc>
                <a:spcPct val="90000"/>
              </a:lnSpc>
            </a:pPr>
            <a:r>
              <a:rPr lang="en-US" altLang="en-US"/>
              <a:t>input: keyboard, mouse, etc.</a:t>
            </a:r>
          </a:p>
          <a:p>
            <a:pPr lvl="1">
              <a:lnSpc>
                <a:spcPct val="100000"/>
              </a:lnSpc>
            </a:pPr>
            <a:r>
              <a:rPr lang="en-US" altLang="en-US"/>
              <a:t>Enter event processing loop</a:t>
            </a:r>
          </a:p>
        </p:txBody>
      </p:sp>
    </p:spTree>
    <p:extLst>
      <p:ext uri="{BB962C8B-B14F-4D97-AF65-F5344CB8AC3E}">
        <p14:creationId xmlns:p14="http://schemas.microsoft.com/office/powerpoint/2010/main" val="1086830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D47121-14CA-D94F-82B5-35AA72B9C3B0}"/>
              </a:ext>
            </a:extLst>
          </p:cNvPr>
          <p:cNvSpPr>
            <a:spLocks noGrp="1"/>
          </p:cNvSpPr>
          <p:nvPr>
            <p:ph type="sldNum" sz="quarter" idx="10"/>
          </p:nvPr>
        </p:nvSpPr>
        <p:spPr/>
        <p:txBody>
          <a:bodyPr/>
          <a:lstStyle/>
          <a:p>
            <a:fld id="{68C26EA0-255E-7049-8D7F-5067DD3ED7E4}" type="slidenum">
              <a:rPr lang="en-US" altLang="en-US"/>
              <a:pPr/>
              <a:t>19</a:t>
            </a:fld>
            <a:endParaRPr lang="en-US" altLang="en-US"/>
          </a:p>
        </p:txBody>
      </p:sp>
      <p:sp>
        <p:nvSpPr>
          <p:cNvPr id="428034" name="Rectangle 2">
            <a:extLst>
              <a:ext uri="{FF2B5EF4-FFF2-40B4-BE49-F238E27FC236}">
                <a16:creationId xmlns:a16="http://schemas.microsoft.com/office/drawing/2014/main" id="{320CF7AE-51A9-2A48-A7B3-26F552D884BB}"/>
              </a:ext>
            </a:extLst>
          </p:cNvPr>
          <p:cNvSpPr>
            <a:spLocks noGrp="1" noChangeArrowheads="1"/>
          </p:cNvSpPr>
          <p:nvPr>
            <p:ph type="title"/>
          </p:nvPr>
        </p:nvSpPr>
        <p:spPr/>
        <p:txBody>
          <a:bodyPr/>
          <a:lstStyle/>
          <a:p>
            <a:r>
              <a:rPr lang="en-US" altLang="en-US"/>
              <a:t>Sample Program</a:t>
            </a:r>
          </a:p>
        </p:txBody>
      </p:sp>
      <p:sp>
        <p:nvSpPr>
          <p:cNvPr id="428035" name="Rectangle 3">
            <a:extLst>
              <a:ext uri="{FF2B5EF4-FFF2-40B4-BE49-F238E27FC236}">
                <a16:creationId xmlns:a16="http://schemas.microsoft.com/office/drawing/2014/main" id="{45576C73-0F29-FF4F-A8B0-640110376FF4}"/>
              </a:ext>
            </a:extLst>
          </p:cNvPr>
          <p:cNvSpPr>
            <a:spLocks noGrp="1" noChangeArrowheads="1"/>
          </p:cNvSpPr>
          <p:nvPr>
            <p:ph type="body" idx="1"/>
          </p:nvPr>
        </p:nvSpPr>
        <p:spPr/>
        <p:txBody>
          <a:bodyPr>
            <a:normAutofit lnSpcReduction="10000"/>
          </a:bodyPr>
          <a:lstStyle/>
          <a:p>
            <a:pPr>
              <a:lnSpc>
                <a:spcPct val="90000"/>
              </a:lnSpc>
              <a:spcBef>
                <a:spcPct val="0"/>
              </a:spcBef>
            </a:pPr>
            <a:r>
              <a:rPr lang="en-US" altLang="en-US" sz="2400">
                <a:latin typeface="Courier New" panose="02070309020205020404" pitchFamily="49" charset="0"/>
              </a:rPr>
              <a:t>void main( int argc, char** argv )</a:t>
            </a:r>
          </a:p>
          <a:p>
            <a:pPr>
              <a:lnSpc>
                <a:spcPct val="90000"/>
              </a:lnSpc>
              <a:spcBef>
                <a:spcPct val="0"/>
              </a:spcBef>
            </a:pPr>
            <a:r>
              <a:rPr lang="en-US" altLang="en-US" sz="2400">
                <a:latin typeface="Courier New" panose="02070309020205020404" pitchFamily="49" charset="0"/>
              </a:rPr>
              <a:t>{</a:t>
            </a:r>
          </a:p>
          <a:p>
            <a:pPr>
              <a:lnSpc>
                <a:spcPct val="90000"/>
              </a:lnSpc>
              <a:spcBef>
                <a:spcPct val="0"/>
              </a:spcBef>
              <a:spcAft>
                <a:spcPct val="20000"/>
              </a:spcAft>
            </a:pPr>
            <a:r>
              <a:rPr lang="en-US" altLang="en-US" sz="2400">
                <a:latin typeface="Courier New" panose="02070309020205020404" pitchFamily="49" charset="0"/>
              </a:rPr>
              <a:t>  int mode = GLUT_RGB|GLUT_DOUBLE; </a:t>
            </a:r>
          </a:p>
          <a:p>
            <a:pPr>
              <a:lnSpc>
                <a:spcPct val="90000"/>
              </a:lnSpc>
              <a:spcBef>
                <a:spcPct val="0"/>
              </a:spcBef>
            </a:pPr>
            <a:r>
              <a:rPr lang="en-US" altLang="en-US" sz="2400">
                <a:latin typeface="Courier New" panose="02070309020205020404" pitchFamily="49" charset="0"/>
              </a:rPr>
              <a:t>  glutInitDisplayMode( mode );</a:t>
            </a:r>
          </a:p>
          <a:p>
            <a:pPr>
              <a:lnSpc>
                <a:spcPct val="90000"/>
              </a:lnSpc>
              <a:spcBef>
                <a:spcPct val="0"/>
              </a:spcBef>
            </a:pPr>
            <a:r>
              <a:rPr lang="en-US" altLang="en-US" sz="2400">
                <a:latin typeface="Courier New" panose="02070309020205020404" pitchFamily="49" charset="0"/>
              </a:rPr>
              <a:t>  glutCreateWindow( argv[0] );</a:t>
            </a:r>
          </a:p>
          <a:p>
            <a:pPr>
              <a:lnSpc>
                <a:spcPct val="90000"/>
              </a:lnSpc>
              <a:spcBef>
                <a:spcPct val="25000"/>
              </a:spcBef>
              <a:spcAft>
                <a:spcPct val="25000"/>
              </a:spcAft>
            </a:pPr>
            <a:r>
              <a:rPr lang="en-US" altLang="en-US" sz="2400">
                <a:latin typeface="Courier New" panose="02070309020205020404" pitchFamily="49" charset="0"/>
              </a:rPr>
              <a:t>  init();</a:t>
            </a:r>
          </a:p>
          <a:p>
            <a:pPr>
              <a:lnSpc>
                <a:spcPct val="90000"/>
              </a:lnSpc>
              <a:spcBef>
                <a:spcPct val="0"/>
              </a:spcBef>
            </a:pPr>
            <a:r>
              <a:rPr lang="en-US" altLang="en-US" sz="2400">
                <a:latin typeface="Courier New" panose="02070309020205020404" pitchFamily="49" charset="0"/>
              </a:rPr>
              <a:t>  glutDisplayFunc( display );</a:t>
            </a:r>
          </a:p>
          <a:p>
            <a:pPr>
              <a:lnSpc>
                <a:spcPct val="90000"/>
              </a:lnSpc>
              <a:spcBef>
                <a:spcPct val="0"/>
              </a:spcBef>
            </a:pPr>
            <a:r>
              <a:rPr lang="en-US" altLang="en-US" sz="2400">
                <a:latin typeface="Courier New" panose="02070309020205020404" pitchFamily="49" charset="0"/>
              </a:rPr>
              <a:t>  glutReshapeFunc( resize );   </a:t>
            </a:r>
          </a:p>
          <a:p>
            <a:pPr>
              <a:lnSpc>
                <a:spcPct val="90000"/>
              </a:lnSpc>
              <a:spcBef>
                <a:spcPct val="0"/>
              </a:spcBef>
            </a:pPr>
            <a:r>
              <a:rPr lang="en-US" altLang="en-US" sz="2400">
                <a:latin typeface="Courier New" panose="02070309020205020404" pitchFamily="49" charset="0"/>
              </a:rPr>
              <a:t>  glutKeyboardFunc( key );</a:t>
            </a:r>
          </a:p>
          <a:p>
            <a:pPr>
              <a:lnSpc>
                <a:spcPct val="90000"/>
              </a:lnSpc>
              <a:spcBef>
                <a:spcPct val="0"/>
              </a:spcBef>
            </a:pPr>
            <a:r>
              <a:rPr lang="en-US" altLang="en-US" sz="2400">
                <a:latin typeface="Courier New" panose="02070309020205020404" pitchFamily="49" charset="0"/>
              </a:rPr>
              <a:t>  glutIdleFunc( idle );</a:t>
            </a:r>
          </a:p>
          <a:p>
            <a:pPr>
              <a:lnSpc>
                <a:spcPct val="90000"/>
              </a:lnSpc>
              <a:spcBef>
                <a:spcPct val="25000"/>
              </a:spcBef>
            </a:pPr>
            <a:r>
              <a:rPr lang="en-US" altLang="en-US" sz="2400">
                <a:latin typeface="Courier New" panose="02070309020205020404" pitchFamily="49" charset="0"/>
              </a:rPr>
              <a:t>  glutMainLoop();</a:t>
            </a:r>
          </a:p>
          <a:p>
            <a:pPr>
              <a:lnSpc>
                <a:spcPct val="90000"/>
              </a:lnSpc>
              <a:spcBef>
                <a:spcPct val="0"/>
              </a:spcBef>
            </a:pPr>
            <a:r>
              <a:rPr lang="en-US" altLang="en-US" sz="2400">
                <a:latin typeface="Courier New" panose="02070309020205020404" pitchFamily="49" charset="0"/>
              </a:rPr>
              <a:t>}</a:t>
            </a:r>
          </a:p>
        </p:txBody>
      </p:sp>
    </p:spTree>
    <p:extLst>
      <p:ext uri="{BB962C8B-B14F-4D97-AF65-F5344CB8AC3E}">
        <p14:creationId xmlns:p14="http://schemas.microsoft.com/office/powerpoint/2010/main" val="254579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F178-B8B6-7F4C-BE65-38CEAC567F25}"/>
              </a:ext>
            </a:extLst>
          </p:cNvPr>
          <p:cNvSpPr>
            <a:spLocks noGrp="1"/>
          </p:cNvSpPr>
          <p:nvPr>
            <p:ph type="title"/>
          </p:nvPr>
        </p:nvSpPr>
        <p:spPr/>
        <p:txBody>
          <a:bodyPr/>
          <a:lstStyle/>
          <a:p>
            <a:r>
              <a:rPr lang="en-US" dirty="0"/>
              <a:t>Computer Graphics</a:t>
            </a:r>
          </a:p>
        </p:txBody>
      </p:sp>
      <p:sp>
        <p:nvSpPr>
          <p:cNvPr id="3" name="Content Placeholder 2">
            <a:extLst>
              <a:ext uri="{FF2B5EF4-FFF2-40B4-BE49-F238E27FC236}">
                <a16:creationId xmlns:a16="http://schemas.microsoft.com/office/drawing/2014/main" id="{77D72BA0-1E0C-6841-97E0-1689476021FD}"/>
              </a:ext>
            </a:extLst>
          </p:cNvPr>
          <p:cNvSpPr>
            <a:spLocks noGrp="1"/>
          </p:cNvSpPr>
          <p:nvPr>
            <p:ph idx="1"/>
          </p:nvPr>
        </p:nvSpPr>
        <p:spPr>
          <a:xfrm>
            <a:off x="838200" y="1825625"/>
            <a:ext cx="3434862" cy="4351338"/>
          </a:xfrm>
        </p:spPr>
        <p:txBody>
          <a:bodyPr/>
          <a:lstStyle/>
          <a:p>
            <a:r>
              <a:rPr lang="en-US" dirty="0"/>
              <a:t>Data</a:t>
            </a:r>
          </a:p>
          <a:p>
            <a:r>
              <a:rPr lang="en-US" dirty="0"/>
              <a:t>Performance/Speed</a:t>
            </a:r>
          </a:p>
          <a:p>
            <a:r>
              <a:rPr lang="en-US" dirty="0"/>
              <a:t>Cost (GPU/CPU)</a:t>
            </a:r>
          </a:p>
          <a:p>
            <a:r>
              <a:rPr lang="en-US" dirty="0"/>
              <a:t>Realism</a:t>
            </a:r>
          </a:p>
          <a:p>
            <a:r>
              <a:rPr lang="en-US" dirty="0"/>
              <a:t>Reconstructing 2D from 3D and vice versa</a:t>
            </a:r>
          </a:p>
          <a:p>
            <a:endParaRPr lang="en-US" dirty="0"/>
          </a:p>
        </p:txBody>
      </p:sp>
      <p:pic>
        <p:nvPicPr>
          <p:cNvPr id="5" name="Picture 4">
            <a:extLst>
              <a:ext uri="{FF2B5EF4-FFF2-40B4-BE49-F238E27FC236}">
                <a16:creationId xmlns:a16="http://schemas.microsoft.com/office/drawing/2014/main" id="{A4D9C3DC-9558-014A-B869-D8694594D244}"/>
              </a:ext>
            </a:extLst>
          </p:cNvPr>
          <p:cNvPicPr>
            <a:picLocks noChangeAspect="1"/>
          </p:cNvPicPr>
          <p:nvPr/>
        </p:nvPicPr>
        <p:blipFill>
          <a:blip r:embed="rId2"/>
          <a:stretch>
            <a:fillRect/>
          </a:stretch>
        </p:blipFill>
        <p:spPr>
          <a:xfrm>
            <a:off x="5097572" y="1825625"/>
            <a:ext cx="5642735" cy="3503659"/>
          </a:xfrm>
          <a:prstGeom prst="rect">
            <a:avLst/>
          </a:prstGeom>
        </p:spPr>
      </p:pic>
    </p:spTree>
    <p:extLst>
      <p:ext uri="{BB962C8B-B14F-4D97-AF65-F5344CB8AC3E}">
        <p14:creationId xmlns:p14="http://schemas.microsoft.com/office/powerpoint/2010/main" val="3651689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C1D078-8410-CE41-BB46-6F4AEBBD4271}"/>
              </a:ext>
            </a:extLst>
          </p:cNvPr>
          <p:cNvSpPr>
            <a:spLocks noGrp="1"/>
          </p:cNvSpPr>
          <p:nvPr>
            <p:ph type="sldNum" sz="quarter" idx="10"/>
          </p:nvPr>
        </p:nvSpPr>
        <p:spPr/>
        <p:txBody>
          <a:bodyPr/>
          <a:lstStyle/>
          <a:p>
            <a:fld id="{D0E8ECF8-146E-7C40-A6A9-CDD930192484}" type="slidenum">
              <a:rPr lang="en-US" altLang="en-US"/>
              <a:pPr/>
              <a:t>20</a:t>
            </a:fld>
            <a:endParaRPr lang="en-US" altLang="en-US"/>
          </a:p>
        </p:txBody>
      </p:sp>
      <p:sp>
        <p:nvSpPr>
          <p:cNvPr id="430082" name="Rectangle 2">
            <a:extLst>
              <a:ext uri="{FF2B5EF4-FFF2-40B4-BE49-F238E27FC236}">
                <a16:creationId xmlns:a16="http://schemas.microsoft.com/office/drawing/2014/main" id="{93783EE4-61E8-F748-BE53-531C560E2485}"/>
              </a:ext>
            </a:extLst>
          </p:cNvPr>
          <p:cNvSpPr>
            <a:spLocks noGrp="1" noChangeArrowheads="1"/>
          </p:cNvSpPr>
          <p:nvPr>
            <p:ph type="title"/>
          </p:nvPr>
        </p:nvSpPr>
        <p:spPr/>
        <p:txBody>
          <a:bodyPr/>
          <a:lstStyle/>
          <a:p>
            <a:r>
              <a:rPr lang="en-US" altLang="en-US"/>
              <a:t>OpenGL Initialization</a:t>
            </a:r>
          </a:p>
        </p:txBody>
      </p:sp>
      <p:sp>
        <p:nvSpPr>
          <p:cNvPr id="430083" name="Rectangle 3">
            <a:extLst>
              <a:ext uri="{FF2B5EF4-FFF2-40B4-BE49-F238E27FC236}">
                <a16:creationId xmlns:a16="http://schemas.microsoft.com/office/drawing/2014/main" id="{F4EEE8D3-0E74-5044-95F7-EE9E9011612C}"/>
              </a:ext>
            </a:extLst>
          </p:cNvPr>
          <p:cNvSpPr>
            <a:spLocks noGrp="1" noChangeArrowheads="1"/>
          </p:cNvSpPr>
          <p:nvPr>
            <p:ph type="body" idx="1"/>
          </p:nvPr>
        </p:nvSpPr>
        <p:spPr/>
        <p:txBody>
          <a:bodyPr/>
          <a:lstStyle/>
          <a:p>
            <a:r>
              <a:rPr lang="en-US" altLang="en-US" sz="2700"/>
              <a:t>Set up whatever state you’re going to use</a:t>
            </a:r>
          </a:p>
          <a:p>
            <a:pPr>
              <a:spcBef>
                <a:spcPct val="50000"/>
              </a:spcBef>
            </a:pPr>
            <a:r>
              <a:rPr lang="en-US" altLang="en-US" sz="2400">
                <a:latin typeface="Courier New" panose="02070309020205020404" pitchFamily="49" charset="0"/>
              </a:rPr>
              <a:t>void init( void )</a:t>
            </a:r>
          </a:p>
          <a:p>
            <a:pPr>
              <a:spcBef>
                <a:spcPct val="0"/>
              </a:spcBef>
            </a:pPr>
            <a:r>
              <a:rPr lang="en-US" altLang="en-US" sz="2400">
                <a:latin typeface="Courier New" panose="02070309020205020404" pitchFamily="49" charset="0"/>
              </a:rPr>
              <a:t>{</a:t>
            </a:r>
          </a:p>
          <a:p>
            <a:pPr>
              <a:spcBef>
                <a:spcPct val="0"/>
              </a:spcBef>
            </a:pPr>
            <a:r>
              <a:rPr lang="en-US" altLang="en-US" sz="2400">
                <a:latin typeface="Courier New" panose="02070309020205020404" pitchFamily="49" charset="0"/>
              </a:rPr>
              <a:t>  glClearColor( 0.0, 0.0, 0.0, 1.0 );</a:t>
            </a:r>
          </a:p>
          <a:p>
            <a:pPr>
              <a:spcBef>
                <a:spcPct val="0"/>
              </a:spcBef>
            </a:pPr>
            <a:r>
              <a:rPr lang="en-US" altLang="en-US" sz="2400">
                <a:latin typeface="Courier New" panose="02070309020205020404" pitchFamily="49" charset="0"/>
              </a:rPr>
              <a:t>  glClearDepth( 1.0 );</a:t>
            </a:r>
          </a:p>
          <a:p>
            <a:pPr>
              <a:spcBef>
                <a:spcPct val="0"/>
              </a:spcBef>
            </a:pPr>
            <a:endParaRPr lang="en-US" altLang="en-US" sz="2400">
              <a:latin typeface="Courier New" panose="02070309020205020404" pitchFamily="49" charset="0"/>
            </a:endParaRPr>
          </a:p>
          <a:p>
            <a:pPr>
              <a:spcBef>
                <a:spcPct val="0"/>
              </a:spcBef>
            </a:pPr>
            <a:r>
              <a:rPr lang="en-US" altLang="en-US" sz="2400">
                <a:latin typeface="Courier New" panose="02070309020205020404" pitchFamily="49" charset="0"/>
              </a:rPr>
              <a:t>  glEnable( GL_LIGHT0 );</a:t>
            </a:r>
          </a:p>
          <a:p>
            <a:pPr>
              <a:spcBef>
                <a:spcPct val="0"/>
              </a:spcBef>
            </a:pPr>
            <a:r>
              <a:rPr lang="en-US" altLang="en-US" sz="2400">
                <a:latin typeface="Courier New" panose="02070309020205020404" pitchFamily="49" charset="0"/>
              </a:rPr>
              <a:t>  glEnable( GL_LIGHTING );</a:t>
            </a:r>
          </a:p>
          <a:p>
            <a:pPr>
              <a:spcBef>
                <a:spcPct val="0"/>
              </a:spcBef>
            </a:pPr>
            <a:r>
              <a:rPr lang="en-US" altLang="en-US" sz="2400">
                <a:latin typeface="Courier New" panose="02070309020205020404" pitchFamily="49" charset="0"/>
              </a:rPr>
              <a:t>  glEnable( GL_DEPTH_TEST );</a:t>
            </a:r>
          </a:p>
          <a:p>
            <a:pPr>
              <a:spcBef>
                <a:spcPct val="0"/>
              </a:spcBef>
            </a:pPr>
            <a:r>
              <a:rPr lang="en-US" altLang="en-US" sz="2400">
                <a:latin typeface="Courier New" panose="02070309020205020404" pitchFamily="49" charset="0"/>
              </a:rPr>
              <a:t>}</a:t>
            </a:r>
            <a:endParaRPr lang="en-US" altLang="en-US" sz="2700"/>
          </a:p>
        </p:txBody>
      </p:sp>
    </p:spTree>
    <p:extLst>
      <p:ext uri="{BB962C8B-B14F-4D97-AF65-F5344CB8AC3E}">
        <p14:creationId xmlns:p14="http://schemas.microsoft.com/office/powerpoint/2010/main" val="2847236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664ABB6-8670-AC46-ACE9-78AE978B74E1}"/>
              </a:ext>
            </a:extLst>
          </p:cNvPr>
          <p:cNvSpPr>
            <a:spLocks noGrp="1"/>
          </p:cNvSpPr>
          <p:nvPr>
            <p:ph type="sldNum" sz="quarter" idx="10"/>
          </p:nvPr>
        </p:nvSpPr>
        <p:spPr/>
        <p:txBody>
          <a:bodyPr/>
          <a:lstStyle/>
          <a:p>
            <a:fld id="{6AEBB8E9-8E5C-B543-8065-EE0B8BC6A898}" type="slidenum">
              <a:rPr lang="en-US" altLang="en-US"/>
              <a:pPr/>
              <a:t>21</a:t>
            </a:fld>
            <a:endParaRPr lang="en-US" altLang="en-US"/>
          </a:p>
        </p:txBody>
      </p:sp>
      <p:sp>
        <p:nvSpPr>
          <p:cNvPr id="432130" name="Rectangle 2">
            <a:extLst>
              <a:ext uri="{FF2B5EF4-FFF2-40B4-BE49-F238E27FC236}">
                <a16:creationId xmlns:a16="http://schemas.microsoft.com/office/drawing/2014/main" id="{C7BBC29F-4099-714F-8E41-28E27AA49B54}"/>
              </a:ext>
            </a:extLst>
          </p:cNvPr>
          <p:cNvSpPr>
            <a:spLocks noGrp="1" noChangeArrowheads="1"/>
          </p:cNvSpPr>
          <p:nvPr>
            <p:ph type="title"/>
          </p:nvPr>
        </p:nvSpPr>
        <p:spPr/>
        <p:txBody>
          <a:bodyPr/>
          <a:lstStyle/>
          <a:p>
            <a:r>
              <a:rPr lang="en-US" altLang="en-US"/>
              <a:t>GLUT Callback Functions</a:t>
            </a:r>
          </a:p>
        </p:txBody>
      </p:sp>
      <p:sp>
        <p:nvSpPr>
          <p:cNvPr id="432131" name="Rectangle 3">
            <a:extLst>
              <a:ext uri="{FF2B5EF4-FFF2-40B4-BE49-F238E27FC236}">
                <a16:creationId xmlns:a16="http://schemas.microsoft.com/office/drawing/2014/main" id="{BB017848-D347-534E-AEF8-A44D96156AB9}"/>
              </a:ext>
            </a:extLst>
          </p:cNvPr>
          <p:cNvSpPr>
            <a:spLocks noGrp="1" noChangeArrowheads="1"/>
          </p:cNvSpPr>
          <p:nvPr>
            <p:ph type="body" idx="1"/>
          </p:nvPr>
        </p:nvSpPr>
        <p:spPr/>
        <p:txBody>
          <a:bodyPr/>
          <a:lstStyle/>
          <a:p>
            <a:pPr>
              <a:lnSpc>
                <a:spcPct val="90000"/>
              </a:lnSpc>
            </a:pPr>
            <a:r>
              <a:rPr lang="en-US" altLang="en-US"/>
              <a:t>Routine to call when something happens</a:t>
            </a:r>
          </a:p>
          <a:p>
            <a:pPr lvl="1">
              <a:lnSpc>
                <a:spcPct val="100000"/>
              </a:lnSpc>
            </a:pPr>
            <a:r>
              <a:rPr lang="en-US" altLang="en-US"/>
              <a:t>window resize or redraw</a:t>
            </a:r>
          </a:p>
          <a:p>
            <a:pPr lvl="1">
              <a:lnSpc>
                <a:spcPct val="100000"/>
              </a:lnSpc>
            </a:pPr>
            <a:r>
              <a:rPr lang="en-US" altLang="en-US"/>
              <a:t>user input</a:t>
            </a:r>
          </a:p>
          <a:p>
            <a:pPr lvl="1">
              <a:lnSpc>
                <a:spcPct val="100000"/>
              </a:lnSpc>
            </a:pPr>
            <a:r>
              <a:rPr lang="en-US" altLang="en-US"/>
              <a:t>animation</a:t>
            </a:r>
          </a:p>
          <a:p>
            <a:pPr>
              <a:lnSpc>
                <a:spcPct val="90000"/>
              </a:lnSpc>
            </a:pPr>
            <a:r>
              <a:rPr lang="en-US" altLang="en-US"/>
              <a:t>“Register” callbacks with GLUT</a:t>
            </a:r>
            <a:endParaRPr lang="en-US" altLang="en-US" b="0" i="1">
              <a:latin typeface="Courier New" panose="02070309020205020404" pitchFamily="49" charset="0"/>
            </a:endParaRPr>
          </a:p>
          <a:p>
            <a:pPr lvl="2">
              <a:lnSpc>
                <a:spcPct val="90000"/>
              </a:lnSpc>
              <a:buFontTx/>
              <a:buNone/>
            </a:pPr>
            <a:r>
              <a:rPr lang="en-US" altLang="en-US" b="1">
                <a:latin typeface="Courier New" panose="02070309020205020404" pitchFamily="49" charset="0"/>
              </a:rPr>
              <a:t>glutDisplayFunc( </a:t>
            </a:r>
            <a:r>
              <a:rPr lang="en-US" altLang="en-US" b="1" i="1">
                <a:latin typeface="Courier New" panose="02070309020205020404" pitchFamily="49" charset="0"/>
              </a:rPr>
              <a:t>display</a:t>
            </a:r>
            <a:r>
              <a:rPr lang="en-US" altLang="en-US" b="1">
                <a:latin typeface="Courier New" panose="02070309020205020404" pitchFamily="49" charset="0"/>
              </a:rPr>
              <a:t> );</a:t>
            </a:r>
          </a:p>
          <a:p>
            <a:pPr lvl="2">
              <a:lnSpc>
                <a:spcPct val="90000"/>
              </a:lnSpc>
              <a:buFontTx/>
              <a:buNone/>
            </a:pPr>
            <a:r>
              <a:rPr lang="en-US" altLang="en-US" b="1">
                <a:latin typeface="Courier New" panose="02070309020205020404" pitchFamily="49" charset="0"/>
              </a:rPr>
              <a:t>glutIdleFunc( </a:t>
            </a:r>
            <a:r>
              <a:rPr lang="en-US" altLang="en-US" b="1" i="1">
                <a:latin typeface="Courier New" panose="02070309020205020404" pitchFamily="49" charset="0"/>
              </a:rPr>
              <a:t>idle</a:t>
            </a:r>
            <a:r>
              <a:rPr lang="en-US" altLang="en-US" b="1">
                <a:latin typeface="Courier New" panose="02070309020205020404" pitchFamily="49" charset="0"/>
              </a:rPr>
              <a:t> );</a:t>
            </a:r>
          </a:p>
          <a:p>
            <a:pPr lvl="2">
              <a:lnSpc>
                <a:spcPct val="90000"/>
              </a:lnSpc>
              <a:buFontTx/>
              <a:buNone/>
            </a:pPr>
            <a:r>
              <a:rPr lang="en-US" altLang="en-US" b="1">
                <a:latin typeface="Courier New" panose="02070309020205020404" pitchFamily="49" charset="0"/>
              </a:rPr>
              <a:t>glutKeyboardFunc( </a:t>
            </a:r>
            <a:r>
              <a:rPr lang="en-US" altLang="en-US" b="1" i="1">
                <a:latin typeface="Courier New" panose="02070309020205020404" pitchFamily="49" charset="0"/>
              </a:rPr>
              <a:t>keyboard</a:t>
            </a:r>
            <a:r>
              <a:rPr lang="en-US" altLang="en-US" b="1">
                <a:latin typeface="Courier New" panose="02070309020205020404" pitchFamily="49" charset="0"/>
              </a:rPr>
              <a:t> );</a:t>
            </a:r>
            <a:endParaRPr lang="en-US" altLang="en-US"/>
          </a:p>
        </p:txBody>
      </p:sp>
    </p:spTree>
    <p:extLst>
      <p:ext uri="{BB962C8B-B14F-4D97-AF65-F5344CB8AC3E}">
        <p14:creationId xmlns:p14="http://schemas.microsoft.com/office/powerpoint/2010/main" val="309243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D19721E-0645-1345-8B84-3714CB428AED}"/>
              </a:ext>
            </a:extLst>
          </p:cNvPr>
          <p:cNvSpPr>
            <a:spLocks noGrp="1"/>
          </p:cNvSpPr>
          <p:nvPr>
            <p:ph type="sldNum" sz="quarter" idx="10"/>
          </p:nvPr>
        </p:nvSpPr>
        <p:spPr/>
        <p:txBody>
          <a:bodyPr/>
          <a:lstStyle/>
          <a:p>
            <a:fld id="{04F87EF5-EABE-0E46-A4BA-32B6D07BB58D}" type="slidenum">
              <a:rPr lang="en-US" altLang="en-US"/>
              <a:pPr/>
              <a:t>22</a:t>
            </a:fld>
            <a:endParaRPr lang="en-US" altLang="en-US"/>
          </a:p>
        </p:txBody>
      </p:sp>
      <p:sp>
        <p:nvSpPr>
          <p:cNvPr id="434178" name="Rectangle 2">
            <a:extLst>
              <a:ext uri="{FF2B5EF4-FFF2-40B4-BE49-F238E27FC236}">
                <a16:creationId xmlns:a16="http://schemas.microsoft.com/office/drawing/2014/main" id="{F4564204-A1C6-414A-B3D1-8399153BEB17}"/>
              </a:ext>
            </a:extLst>
          </p:cNvPr>
          <p:cNvSpPr>
            <a:spLocks noGrp="1" noChangeArrowheads="1"/>
          </p:cNvSpPr>
          <p:nvPr>
            <p:ph type="title"/>
          </p:nvPr>
        </p:nvSpPr>
        <p:spPr/>
        <p:txBody>
          <a:bodyPr/>
          <a:lstStyle/>
          <a:p>
            <a:r>
              <a:rPr lang="en-US" altLang="en-US"/>
              <a:t>Rendering Callback</a:t>
            </a:r>
          </a:p>
        </p:txBody>
      </p:sp>
      <p:sp>
        <p:nvSpPr>
          <p:cNvPr id="2" name="Rectangle 1">
            <a:extLst>
              <a:ext uri="{FF2B5EF4-FFF2-40B4-BE49-F238E27FC236}">
                <a16:creationId xmlns:a16="http://schemas.microsoft.com/office/drawing/2014/main" id="{31DD6805-252D-924D-ABAD-2E672EADF43A}"/>
              </a:ext>
            </a:extLst>
          </p:cNvPr>
          <p:cNvSpPr/>
          <p:nvPr/>
        </p:nvSpPr>
        <p:spPr>
          <a:xfrm>
            <a:off x="838199" y="1527710"/>
            <a:ext cx="10117015" cy="5010602"/>
          </a:xfrm>
          <a:prstGeom prst="rect">
            <a:avLst/>
          </a:prstGeom>
        </p:spPr>
        <p:txBody>
          <a:bodyPr wrap="square">
            <a:spAutoFit/>
          </a:bodyPr>
          <a:lstStyle/>
          <a:p>
            <a:pPr>
              <a:lnSpc>
                <a:spcPct val="90000"/>
              </a:lnSpc>
              <a:spcBef>
                <a:spcPct val="0"/>
              </a:spcBef>
              <a:spcAft>
                <a:spcPct val="25000"/>
              </a:spcAft>
            </a:pPr>
            <a:r>
              <a:rPr lang="en-US" altLang="en-US" sz="2400" dirty="0"/>
              <a:t>Do all of your drawing here</a:t>
            </a:r>
            <a:endParaRPr lang="en-US" altLang="en-US" sz="2400" dirty="0">
              <a:solidFill>
                <a:schemeClr val="hlink"/>
              </a:solidFill>
              <a:effectLst>
                <a:outerShdw blurRad="38100" dist="38100" dir="2700000" algn="tl">
                  <a:srgbClr val="FFFFFF"/>
                </a:outerShdw>
              </a:effectLst>
            </a:endParaRPr>
          </a:p>
          <a:p>
            <a:pPr algn="ctr">
              <a:lnSpc>
                <a:spcPct val="90000"/>
              </a:lnSpc>
              <a:spcBef>
                <a:spcPct val="0"/>
              </a:spcBef>
              <a:spcAft>
                <a:spcPct val="50000"/>
              </a:spcAft>
            </a:pPr>
            <a:r>
              <a:rPr lang="en-US" altLang="en-US" sz="2000" dirty="0" err="1">
                <a:effectLst>
                  <a:outerShdw blurRad="38100" dist="38100" dir="2700000" algn="tl">
                    <a:srgbClr val="FFFFFF"/>
                  </a:outerShdw>
                </a:effectLst>
                <a:latin typeface="Courier New" panose="02070309020205020404" pitchFamily="49" charset="0"/>
              </a:rPr>
              <a:t>glutDisplayFunc</a:t>
            </a:r>
            <a:r>
              <a:rPr lang="en-US" altLang="en-US" sz="2000" dirty="0">
                <a:effectLst>
                  <a:outerShdw blurRad="38100" dist="38100" dir="2700000" algn="tl">
                    <a:srgbClr val="FFFFFF"/>
                  </a:outerShdw>
                </a:effectLst>
                <a:latin typeface="Courier New" panose="02070309020205020404" pitchFamily="49" charset="0"/>
              </a:rPr>
              <a:t>(</a:t>
            </a:r>
            <a:r>
              <a:rPr lang="en-US" altLang="en-US" sz="2000" i="1" dirty="0">
                <a:effectLst>
                  <a:outerShdw blurRad="38100" dist="38100" dir="2700000" algn="tl">
                    <a:srgbClr val="FFFFFF"/>
                  </a:outerShdw>
                </a:effectLst>
                <a:latin typeface="Courier New" panose="02070309020205020404" pitchFamily="49" charset="0"/>
              </a:rPr>
              <a:t> display </a:t>
            </a:r>
            <a:r>
              <a:rPr lang="en-US" altLang="en-US" sz="2000" dirty="0">
                <a:effectLst>
                  <a:outerShdw blurRad="38100" dist="38100" dir="2700000" algn="tl">
                    <a:srgbClr val="FFFFFF"/>
                  </a:outerShdw>
                </a:effectLst>
                <a:latin typeface="Courier New" panose="02070309020205020404" pitchFamily="49" charset="0"/>
              </a:rPr>
              <a:t>);</a:t>
            </a:r>
            <a:endParaRPr lang="en-US" altLang="en-US" sz="2000" i="1" dirty="0">
              <a:latin typeface="Courier New" panose="02070309020205020404" pitchFamily="49" charset="0"/>
            </a:endParaRPr>
          </a:p>
          <a:p>
            <a:pPr>
              <a:spcBef>
                <a:spcPct val="0"/>
              </a:spcBef>
            </a:pPr>
            <a:r>
              <a:rPr lang="en-US" altLang="en-US" sz="2400" dirty="0">
                <a:latin typeface="Courier New" panose="02070309020205020404" pitchFamily="49" charset="0"/>
              </a:rPr>
              <a:t>void display( void )</a:t>
            </a:r>
          </a:p>
          <a:p>
            <a:pPr>
              <a:spcBef>
                <a:spcPct val="0"/>
              </a:spcBef>
            </a:pPr>
            <a:r>
              <a:rPr lang="en-US" altLang="en-US" sz="2400" dirty="0">
                <a:latin typeface="Courier New" panose="02070309020205020404" pitchFamily="49" charset="0"/>
              </a:rPr>
              <a:t>{</a:t>
            </a:r>
          </a:p>
          <a:p>
            <a:pPr>
              <a:spcBef>
                <a:spcPct val="0"/>
              </a:spcBef>
            </a:pPr>
            <a:r>
              <a:rPr lang="en-US" altLang="en-US" sz="2400" dirty="0">
                <a:latin typeface="Courier New" panose="02070309020205020404" pitchFamily="49" charset="0"/>
              </a:rPr>
              <a:t>  </a:t>
            </a:r>
            <a:r>
              <a:rPr lang="en-US" altLang="en-US" sz="2400" dirty="0" err="1">
                <a:latin typeface="Courier New" panose="02070309020205020404" pitchFamily="49" charset="0"/>
              </a:rPr>
              <a:t>glClear</a:t>
            </a:r>
            <a:r>
              <a:rPr lang="en-US" altLang="en-US" sz="2400" dirty="0">
                <a:latin typeface="Courier New" panose="02070309020205020404" pitchFamily="49" charset="0"/>
              </a:rPr>
              <a:t>( GL_COLOR_BUFFER_BIT );</a:t>
            </a:r>
          </a:p>
          <a:p>
            <a:pPr>
              <a:spcBef>
                <a:spcPct val="0"/>
              </a:spcBef>
            </a:pPr>
            <a:r>
              <a:rPr lang="en-US" altLang="en-US" sz="2400" dirty="0">
                <a:latin typeface="Courier New" panose="02070309020205020404" pitchFamily="49" charset="0"/>
              </a:rPr>
              <a:t>  </a:t>
            </a:r>
            <a:r>
              <a:rPr lang="en-US" altLang="en-US" sz="2400" dirty="0" err="1">
                <a:latin typeface="Courier New" panose="02070309020205020404" pitchFamily="49" charset="0"/>
              </a:rPr>
              <a:t>glBegin</a:t>
            </a:r>
            <a:r>
              <a:rPr lang="en-US" altLang="en-US" sz="2400" dirty="0">
                <a:latin typeface="Courier New" panose="02070309020205020404" pitchFamily="49" charset="0"/>
              </a:rPr>
              <a:t>( GL_TRIANGLE_STRIP );</a:t>
            </a:r>
          </a:p>
          <a:p>
            <a:pPr>
              <a:spcBef>
                <a:spcPct val="0"/>
              </a:spcBef>
            </a:pPr>
            <a:r>
              <a:rPr lang="en-US" altLang="en-US" sz="2400" dirty="0">
                <a:latin typeface="Courier New" panose="02070309020205020404" pitchFamily="49" charset="0"/>
              </a:rPr>
              <a:t>    glVertex3fv( v[0] );</a:t>
            </a:r>
          </a:p>
          <a:p>
            <a:pPr>
              <a:spcBef>
                <a:spcPct val="0"/>
              </a:spcBef>
            </a:pPr>
            <a:r>
              <a:rPr lang="en-US" altLang="en-US" sz="2400" dirty="0">
                <a:latin typeface="Courier New" panose="02070309020205020404" pitchFamily="49" charset="0"/>
              </a:rPr>
              <a:t>    glVertex3fv( v[1] );</a:t>
            </a:r>
          </a:p>
          <a:p>
            <a:pPr>
              <a:spcBef>
                <a:spcPct val="0"/>
              </a:spcBef>
            </a:pPr>
            <a:r>
              <a:rPr lang="en-US" altLang="en-US" sz="2400" dirty="0">
                <a:latin typeface="Courier New" panose="02070309020205020404" pitchFamily="49" charset="0"/>
              </a:rPr>
              <a:t>    glVertex3fv( v[2] );</a:t>
            </a:r>
          </a:p>
          <a:p>
            <a:pPr>
              <a:spcBef>
                <a:spcPct val="0"/>
              </a:spcBef>
            </a:pPr>
            <a:r>
              <a:rPr lang="en-US" altLang="en-US" sz="2400" dirty="0">
                <a:latin typeface="Courier New" panose="02070309020205020404" pitchFamily="49" charset="0"/>
              </a:rPr>
              <a:t>    glVertex3fv( v[3] );</a:t>
            </a:r>
          </a:p>
          <a:p>
            <a:pPr>
              <a:spcBef>
                <a:spcPct val="0"/>
              </a:spcBef>
            </a:pPr>
            <a:r>
              <a:rPr lang="en-US" altLang="en-US" sz="2400" dirty="0">
                <a:latin typeface="Courier New" panose="02070309020205020404" pitchFamily="49" charset="0"/>
              </a:rPr>
              <a:t>  </a:t>
            </a:r>
            <a:r>
              <a:rPr lang="en-US" altLang="en-US" sz="2400" dirty="0" err="1">
                <a:latin typeface="Courier New" panose="02070309020205020404" pitchFamily="49" charset="0"/>
              </a:rPr>
              <a:t>glEnd</a:t>
            </a:r>
            <a:r>
              <a:rPr lang="en-US" altLang="en-US" sz="2400" dirty="0">
                <a:latin typeface="Courier New" panose="02070309020205020404" pitchFamily="49" charset="0"/>
              </a:rPr>
              <a:t>();</a:t>
            </a:r>
          </a:p>
          <a:p>
            <a:pPr>
              <a:spcBef>
                <a:spcPct val="0"/>
              </a:spcBef>
            </a:pPr>
            <a:r>
              <a:rPr lang="en-US" altLang="en-US" sz="2400" dirty="0">
                <a:latin typeface="Courier New" panose="02070309020205020404" pitchFamily="49" charset="0"/>
              </a:rPr>
              <a:t>  </a:t>
            </a:r>
            <a:r>
              <a:rPr lang="en-US" altLang="en-US" sz="2400" dirty="0" err="1">
                <a:latin typeface="Courier New" panose="02070309020205020404" pitchFamily="49" charset="0"/>
              </a:rPr>
              <a:t>glutSwapBuffers</a:t>
            </a:r>
            <a:r>
              <a:rPr lang="en-US" altLang="en-US" sz="2400" dirty="0">
                <a:latin typeface="Courier New" panose="02070309020205020404" pitchFamily="49" charset="0"/>
              </a:rPr>
              <a:t>();</a:t>
            </a:r>
          </a:p>
          <a:p>
            <a:pPr>
              <a:spcBef>
                <a:spcPct val="0"/>
              </a:spcBef>
            </a:pPr>
            <a:r>
              <a:rPr lang="en-US" altLang="en-US" sz="2400" dirty="0">
                <a:latin typeface="Courier New" panose="02070309020205020404" pitchFamily="49" charset="0"/>
              </a:rPr>
              <a:t>}</a:t>
            </a:r>
          </a:p>
        </p:txBody>
      </p:sp>
    </p:spTree>
    <p:extLst>
      <p:ext uri="{BB962C8B-B14F-4D97-AF65-F5344CB8AC3E}">
        <p14:creationId xmlns:p14="http://schemas.microsoft.com/office/powerpoint/2010/main" val="821710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9C26107-DDFE-754B-A8B8-86BE64E46849}"/>
              </a:ext>
            </a:extLst>
          </p:cNvPr>
          <p:cNvSpPr>
            <a:spLocks noGrp="1"/>
          </p:cNvSpPr>
          <p:nvPr>
            <p:ph type="sldNum" sz="quarter" idx="10"/>
          </p:nvPr>
        </p:nvSpPr>
        <p:spPr/>
        <p:txBody>
          <a:bodyPr/>
          <a:lstStyle/>
          <a:p>
            <a:fld id="{926C9DDC-1645-3241-8C8B-8E04F161A63C}" type="slidenum">
              <a:rPr lang="en-US" altLang="en-US"/>
              <a:pPr/>
              <a:t>23</a:t>
            </a:fld>
            <a:endParaRPr lang="en-US" altLang="en-US"/>
          </a:p>
        </p:txBody>
      </p:sp>
      <p:sp>
        <p:nvSpPr>
          <p:cNvPr id="436226" name="Rectangle 2">
            <a:extLst>
              <a:ext uri="{FF2B5EF4-FFF2-40B4-BE49-F238E27FC236}">
                <a16:creationId xmlns:a16="http://schemas.microsoft.com/office/drawing/2014/main" id="{B9F17199-B4FE-A14A-9F98-48AEA0015B9D}"/>
              </a:ext>
            </a:extLst>
          </p:cNvPr>
          <p:cNvSpPr>
            <a:spLocks noGrp="1" noChangeArrowheads="1"/>
          </p:cNvSpPr>
          <p:nvPr>
            <p:ph type="title"/>
          </p:nvPr>
        </p:nvSpPr>
        <p:spPr/>
        <p:txBody>
          <a:bodyPr/>
          <a:lstStyle/>
          <a:p>
            <a:r>
              <a:rPr lang="en-US" altLang="en-US"/>
              <a:t>Idle Callbacks</a:t>
            </a:r>
          </a:p>
        </p:txBody>
      </p:sp>
      <p:sp>
        <p:nvSpPr>
          <p:cNvPr id="436227" name="Rectangle 3">
            <a:extLst>
              <a:ext uri="{FF2B5EF4-FFF2-40B4-BE49-F238E27FC236}">
                <a16:creationId xmlns:a16="http://schemas.microsoft.com/office/drawing/2014/main" id="{B72A2A6A-A731-4848-A819-006E6EC9B18C}"/>
              </a:ext>
            </a:extLst>
          </p:cNvPr>
          <p:cNvSpPr>
            <a:spLocks noGrp="1" noChangeArrowheads="1"/>
          </p:cNvSpPr>
          <p:nvPr>
            <p:ph type="body" idx="1"/>
          </p:nvPr>
        </p:nvSpPr>
        <p:spPr/>
        <p:txBody>
          <a:bodyPr/>
          <a:lstStyle/>
          <a:p>
            <a:r>
              <a:rPr lang="en-US" altLang="en-US" dirty="0"/>
              <a:t>Use for animation and continuous update</a:t>
            </a:r>
          </a:p>
          <a:p>
            <a:pPr marL="0" indent="0" algn="ctr">
              <a:buNone/>
            </a:pPr>
            <a:r>
              <a:rPr lang="en-US" altLang="en-US" dirty="0" err="1">
                <a:effectLst>
                  <a:outerShdw blurRad="38100" dist="38100" dir="2700000" algn="tl">
                    <a:srgbClr val="FFFFFF"/>
                  </a:outerShdw>
                </a:effectLst>
                <a:latin typeface="Courier New" panose="02070309020205020404" pitchFamily="49" charset="0"/>
              </a:rPr>
              <a:t>glutIdleFunc</a:t>
            </a:r>
            <a:r>
              <a:rPr lang="en-US" altLang="en-US" dirty="0">
                <a:effectLst>
                  <a:outerShdw blurRad="38100" dist="38100" dir="2700000" algn="tl">
                    <a:srgbClr val="FFFFFF"/>
                  </a:outerShdw>
                </a:effectLst>
                <a:latin typeface="Courier New" panose="02070309020205020404" pitchFamily="49" charset="0"/>
              </a:rPr>
              <a:t>( </a:t>
            </a:r>
            <a:r>
              <a:rPr lang="en-US" altLang="en-US" i="1" dirty="0">
                <a:effectLst>
                  <a:outerShdw blurRad="38100" dist="38100" dir="2700000" algn="tl">
                    <a:srgbClr val="FFFFFF"/>
                  </a:outerShdw>
                </a:effectLst>
                <a:latin typeface="Courier New" panose="02070309020205020404" pitchFamily="49" charset="0"/>
              </a:rPr>
              <a:t>idle</a:t>
            </a:r>
            <a:r>
              <a:rPr lang="en-US" altLang="en-US" dirty="0">
                <a:effectLst>
                  <a:outerShdw blurRad="38100" dist="38100" dir="2700000" algn="tl">
                    <a:srgbClr val="FFFFFF"/>
                  </a:outerShdw>
                </a:effectLst>
                <a:latin typeface="Courier New" panose="02070309020205020404" pitchFamily="49" charset="0"/>
              </a:rPr>
              <a:t> );</a:t>
            </a:r>
            <a:endParaRPr lang="en-US" altLang="en-US" dirty="0"/>
          </a:p>
          <a:p>
            <a:pPr>
              <a:lnSpc>
                <a:spcPct val="90000"/>
              </a:lnSpc>
              <a:spcBef>
                <a:spcPct val="50000"/>
              </a:spcBef>
            </a:pPr>
            <a:r>
              <a:rPr lang="en-US" altLang="en-US" dirty="0">
                <a:latin typeface="Courier New" panose="02070309020205020404" pitchFamily="49" charset="0"/>
              </a:rPr>
              <a:t>void idle( void )</a:t>
            </a:r>
          </a:p>
          <a:p>
            <a:pPr>
              <a:lnSpc>
                <a:spcPct val="90000"/>
              </a:lnSpc>
              <a:spcBef>
                <a:spcPct val="0"/>
              </a:spcBef>
            </a:pPr>
            <a:r>
              <a:rPr lang="en-US" altLang="en-US" dirty="0">
                <a:latin typeface="Courier New" panose="02070309020205020404" pitchFamily="49" charset="0"/>
              </a:rPr>
              <a:t>{</a:t>
            </a:r>
          </a:p>
          <a:p>
            <a:pPr>
              <a:lnSpc>
                <a:spcPct val="90000"/>
              </a:lnSpc>
              <a:spcBef>
                <a:spcPct val="0"/>
              </a:spcBef>
            </a:pPr>
            <a:r>
              <a:rPr lang="en-US" altLang="en-US" dirty="0">
                <a:latin typeface="Courier New" panose="02070309020205020404" pitchFamily="49" charset="0"/>
              </a:rPr>
              <a:t>  t += </a:t>
            </a:r>
            <a:r>
              <a:rPr lang="en-US" altLang="en-US" dirty="0" err="1">
                <a:latin typeface="Courier New" panose="02070309020205020404" pitchFamily="49" charset="0"/>
              </a:rPr>
              <a:t>dt</a:t>
            </a:r>
            <a:r>
              <a:rPr lang="en-US" altLang="en-US" dirty="0">
                <a:latin typeface="Courier New" panose="02070309020205020404" pitchFamily="49" charset="0"/>
              </a:rPr>
              <a:t>;</a:t>
            </a:r>
          </a:p>
          <a:p>
            <a:pPr>
              <a:lnSpc>
                <a:spcPct val="90000"/>
              </a:lnSpc>
              <a:spcBef>
                <a:spcPct val="0"/>
              </a:spcBef>
            </a:pPr>
            <a:r>
              <a:rPr lang="en-US" altLang="en-US" dirty="0">
                <a:latin typeface="Courier New" panose="02070309020205020404" pitchFamily="49" charset="0"/>
              </a:rPr>
              <a:t>  </a:t>
            </a:r>
            <a:r>
              <a:rPr lang="en-US" altLang="en-US" dirty="0" err="1">
                <a:latin typeface="Courier New" panose="02070309020205020404" pitchFamily="49" charset="0"/>
              </a:rPr>
              <a:t>glutPostRedisplay</a:t>
            </a:r>
            <a:r>
              <a:rPr lang="en-US" altLang="en-US" dirty="0">
                <a:latin typeface="Courier New" panose="02070309020205020404" pitchFamily="49" charset="0"/>
              </a:rPr>
              <a:t>();</a:t>
            </a:r>
          </a:p>
          <a:p>
            <a:pPr>
              <a:lnSpc>
                <a:spcPct val="90000"/>
              </a:lnSpc>
              <a:spcBef>
                <a:spcPct val="0"/>
              </a:spcBef>
            </a:pPr>
            <a:r>
              <a:rPr lang="en-US" altLang="en-US" dirty="0">
                <a:latin typeface="Courier New" panose="02070309020205020404" pitchFamily="49" charset="0"/>
              </a:rPr>
              <a:t>}</a:t>
            </a:r>
          </a:p>
          <a:p>
            <a:endParaRPr lang="en-US" altLang="en-US" dirty="0"/>
          </a:p>
        </p:txBody>
      </p:sp>
    </p:spTree>
    <p:extLst>
      <p:ext uri="{BB962C8B-B14F-4D97-AF65-F5344CB8AC3E}">
        <p14:creationId xmlns:p14="http://schemas.microsoft.com/office/powerpoint/2010/main" val="522167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lide Number Placeholder 3">
            <a:extLst>
              <a:ext uri="{FF2B5EF4-FFF2-40B4-BE49-F238E27FC236}">
                <a16:creationId xmlns:a16="http://schemas.microsoft.com/office/drawing/2014/main" id="{145D4B9C-6EBC-2B44-96D0-CA75B19E303C}"/>
              </a:ext>
            </a:extLst>
          </p:cNvPr>
          <p:cNvSpPr>
            <a:spLocks noGrp="1"/>
          </p:cNvSpPr>
          <p:nvPr>
            <p:ph type="sldNum" sz="quarter" idx="10"/>
          </p:nvPr>
        </p:nvSpPr>
        <p:spPr/>
        <p:txBody>
          <a:bodyPr/>
          <a:lstStyle/>
          <a:p>
            <a:fld id="{441D4D44-7FFE-914B-867F-214FD9A2114B}" type="slidenum">
              <a:rPr lang="en-US" altLang="en-US"/>
              <a:pPr/>
              <a:t>24</a:t>
            </a:fld>
            <a:endParaRPr lang="en-US" altLang="en-US"/>
          </a:p>
        </p:txBody>
      </p:sp>
      <p:sp>
        <p:nvSpPr>
          <p:cNvPr id="444418" name="Rectangle 2">
            <a:extLst>
              <a:ext uri="{FF2B5EF4-FFF2-40B4-BE49-F238E27FC236}">
                <a16:creationId xmlns:a16="http://schemas.microsoft.com/office/drawing/2014/main" id="{5E55E5E4-A4C9-9540-A53B-75101C32D0C0}"/>
              </a:ext>
            </a:extLst>
          </p:cNvPr>
          <p:cNvSpPr>
            <a:spLocks noGrp="1" noChangeArrowheads="1"/>
          </p:cNvSpPr>
          <p:nvPr>
            <p:ph type="title"/>
          </p:nvPr>
        </p:nvSpPr>
        <p:spPr>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0488" tIns="44450" rIns="90488" bIns="44450" rtlCol="0" anchor="ctr">
            <a:normAutofit/>
          </a:bodyPr>
          <a:lstStyle/>
          <a:p>
            <a:r>
              <a:rPr lang="en-US" altLang="en-US"/>
              <a:t>OpenGL Geometric Primitives</a:t>
            </a:r>
          </a:p>
        </p:txBody>
      </p:sp>
      <p:grpSp>
        <p:nvGrpSpPr>
          <p:cNvPr id="444421" name="Group 5">
            <a:extLst>
              <a:ext uri="{FF2B5EF4-FFF2-40B4-BE49-F238E27FC236}">
                <a16:creationId xmlns:a16="http://schemas.microsoft.com/office/drawing/2014/main" id="{0DB71D6E-2879-864F-A45B-B9368A7986F9}"/>
              </a:ext>
            </a:extLst>
          </p:cNvPr>
          <p:cNvGrpSpPr>
            <a:grpSpLocks/>
          </p:cNvGrpSpPr>
          <p:nvPr/>
        </p:nvGrpSpPr>
        <p:grpSpPr bwMode="auto">
          <a:xfrm>
            <a:off x="8534401" y="4132262"/>
            <a:ext cx="1978025" cy="1830178"/>
            <a:chOff x="4363" y="2946"/>
            <a:chExt cx="1246" cy="1234"/>
          </a:xfrm>
        </p:grpSpPr>
        <p:grpSp>
          <p:nvGrpSpPr>
            <p:cNvPr id="444422" name="Group 6">
              <a:extLst>
                <a:ext uri="{FF2B5EF4-FFF2-40B4-BE49-F238E27FC236}">
                  <a16:creationId xmlns:a16="http://schemas.microsoft.com/office/drawing/2014/main" id="{8535299A-C40C-B94A-ACF9-0EFFEE9C5C14}"/>
                </a:ext>
              </a:extLst>
            </p:cNvPr>
            <p:cNvGrpSpPr>
              <a:grpSpLocks/>
            </p:cNvGrpSpPr>
            <p:nvPr/>
          </p:nvGrpSpPr>
          <p:grpSpPr bwMode="auto">
            <a:xfrm>
              <a:off x="4717" y="2946"/>
              <a:ext cx="673" cy="913"/>
              <a:chOff x="4717" y="2946"/>
              <a:chExt cx="673" cy="913"/>
            </a:xfrm>
          </p:grpSpPr>
          <p:sp>
            <p:nvSpPr>
              <p:cNvPr id="444423" name="Freeform 7">
                <a:extLst>
                  <a:ext uri="{FF2B5EF4-FFF2-40B4-BE49-F238E27FC236}">
                    <a16:creationId xmlns:a16="http://schemas.microsoft.com/office/drawing/2014/main" id="{5BC573C1-4ED4-C04A-A699-D8C2776B29EA}"/>
                  </a:ext>
                </a:extLst>
              </p:cNvPr>
              <p:cNvSpPr>
                <a:spLocks/>
              </p:cNvSpPr>
              <p:nvPr/>
            </p:nvSpPr>
            <p:spPr bwMode="auto">
              <a:xfrm>
                <a:off x="4717" y="2946"/>
                <a:ext cx="673" cy="337"/>
              </a:xfrm>
              <a:custGeom>
                <a:avLst/>
                <a:gdLst>
                  <a:gd name="T0" fmla="*/ 144 w 673"/>
                  <a:gd name="T1" fmla="*/ 336 h 337"/>
                  <a:gd name="T2" fmla="*/ 0 w 673"/>
                  <a:gd name="T3" fmla="*/ 48 h 337"/>
                  <a:gd name="T4" fmla="*/ 672 w 673"/>
                  <a:gd name="T5" fmla="*/ 0 h 337"/>
                  <a:gd name="T6" fmla="*/ 528 w 673"/>
                  <a:gd name="T7" fmla="*/ 288 h 337"/>
                  <a:gd name="T8" fmla="*/ 144 w 673"/>
                  <a:gd name="T9" fmla="*/ 336 h 337"/>
                </a:gdLst>
                <a:ahLst/>
                <a:cxnLst>
                  <a:cxn ang="0">
                    <a:pos x="T0" y="T1"/>
                  </a:cxn>
                  <a:cxn ang="0">
                    <a:pos x="T2" y="T3"/>
                  </a:cxn>
                  <a:cxn ang="0">
                    <a:pos x="T4" y="T5"/>
                  </a:cxn>
                  <a:cxn ang="0">
                    <a:pos x="T6" y="T7"/>
                  </a:cxn>
                  <a:cxn ang="0">
                    <a:pos x="T8" y="T9"/>
                  </a:cxn>
                </a:cxnLst>
                <a:rect l="0" t="0" r="r" b="b"/>
                <a:pathLst>
                  <a:path w="673" h="337">
                    <a:moveTo>
                      <a:pt x="144" y="336"/>
                    </a:moveTo>
                    <a:lnTo>
                      <a:pt x="0" y="48"/>
                    </a:lnTo>
                    <a:lnTo>
                      <a:pt x="672" y="0"/>
                    </a:lnTo>
                    <a:lnTo>
                      <a:pt x="528" y="288"/>
                    </a:lnTo>
                    <a:lnTo>
                      <a:pt x="144" y="336"/>
                    </a:lnTo>
                  </a:path>
                </a:pathLst>
              </a:custGeom>
              <a:gradFill rotWithShape="0">
                <a:gsLst>
                  <a:gs pos="0">
                    <a:srgbClr val="FFFFFF">
                      <a:gamma/>
                      <a:shade val="69804"/>
                      <a:invGamma/>
                    </a:srgbClr>
                  </a:gs>
                  <a:gs pos="100000">
                    <a:srgbClr val="FFFFFF"/>
                  </a:gs>
                </a:gsLst>
                <a:lin ang="189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24" name="Freeform 8">
                <a:extLst>
                  <a:ext uri="{FF2B5EF4-FFF2-40B4-BE49-F238E27FC236}">
                    <a16:creationId xmlns:a16="http://schemas.microsoft.com/office/drawing/2014/main" id="{02C4A83C-C439-4043-B178-B8B3A14A1A20}"/>
                  </a:ext>
                </a:extLst>
              </p:cNvPr>
              <p:cNvSpPr>
                <a:spLocks/>
              </p:cNvSpPr>
              <p:nvPr/>
            </p:nvSpPr>
            <p:spPr bwMode="auto">
              <a:xfrm>
                <a:off x="4813" y="3234"/>
                <a:ext cx="433" cy="337"/>
              </a:xfrm>
              <a:custGeom>
                <a:avLst/>
                <a:gdLst>
                  <a:gd name="T0" fmla="*/ 432 w 433"/>
                  <a:gd name="T1" fmla="*/ 0 h 337"/>
                  <a:gd name="T2" fmla="*/ 48 w 433"/>
                  <a:gd name="T3" fmla="*/ 48 h 337"/>
                  <a:gd name="T4" fmla="*/ 0 w 433"/>
                  <a:gd name="T5" fmla="*/ 288 h 337"/>
                  <a:gd name="T6" fmla="*/ 384 w 433"/>
                  <a:gd name="T7" fmla="*/ 336 h 337"/>
                  <a:gd name="T8" fmla="*/ 432 w 433"/>
                  <a:gd name="T9" fmla="*/ 0 h 337"/>
                </a:gdLst>
                <a:ahLst/>
                <a:cxnLst>
                  <a:cxn ang="0">
                    <a:pos x="T0" y="T1"/>
                  </a:cxn>
                  <a:cxn ang="0">
                    <a:pos x="T2" y="T3"/>
                  </a:cxn>
                  <a:cxn ang="0">
                    <a:pos x="T4" y="T5"/>
                  </a:cxn>
                  <a:cxn ang="0">
                    <a:pos x="T6" y="T7"/>
                  </a:cxn>
                  <a:cxn ang="0">
                    <a:pos x="T8" y="T9"/>
                  </a:cxn>
                </a:cxnLst>
                <a:rect l="0" t="0" r="r" b="b"/>
                <a:pathLst>
                  <a:path w="433" h="337">
                    <a:moveTo>
                      <a:pt x="432" y="0"/>
                    </a:moveTo>
                    <a:lnTo>
                      <a:pt x="48" y="48"/>
                    </a:lnTo>
                    <a:lnTo>
                      <a:pt x="0" y="288"/>
                    </a:lnTo>
                    <a:lnTo>
                      <a:pt x="384" y="336"/>
                    </a:lnTo>
                    <a:lnTo>
                      <a:pt x="432" y="0"/>
                    </a:lnTo>
                  </a:path>
                </a:pathLst>
              </a:custGeom>
              <a:gradFill rotWithShape="0">
                <a:gsLst>
                  <a:gs pos="0">
                    <a:srgbClr val="FFFFFF">
                      <a:gamma/>
                      <a:shade val="69804"/>
                      <a:invGamma/>
                    </a:srgbClr>
                  </a:gs>
                  <a:gs pos="100000">
                    <a:srgbClr val="FFFFFF"/>
                  </a:gs>
                </a:gsLst>
                <a:lin ang="189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25" name="Freeform 9">
                <a:extLst>
                  <a:ext uri="{FF2B5EF4-FFF2-40B4-BE49-F238E27FC236}">
                    <a16:creationId xmlns:a16="http://schemas.microsoft.com/office/drawing/2014/main" id="{B29B86A3-5485-C044-83BE-4526A4A859F7}"/>
                  </a:ext>
                </a:extLst>
              </p:cNvPr>
              <p:cNvSpPr>
                <a:spLocks/>
              </p:cNvSpPr>
              <p:nvPr/>
            </p:nvSpPr>
            <p:spPr bwMode="auto">
              <a:xfrm>
                <a:off x="4813" y="3522"/>
                <a:ext cx="529" cy="337"/>
              </a:xfrm>
              <a:custGeom>
                <a:avLst/>
                <a:gdLst>
                  <a:gd name="T0" fmla="*/ 384 w 529"/>
                  <a:gd name="T1" fmla="*/ 48 h 337"/>
                  <a:gd name="T2" fmla="*/ 0 w 529"/>
                  <a:gd name="T3" fmla="*/ 0 h 337"/>
                  <a:gd name="T4" fmla="*/ 192 w 529"/>
                  <a:gd name="T5" fmla="*/ 336 h 337"/>
                  <a:gd name="T6" fmla="*/ 528 w 529"/>
                  <a:gd name="T7" fmla="*/ 240 h 337"/>
                  <a:gd name="T8" fmla="*/ 384 w 529"/>
                  <a:gd name="T9" fmla="*/ 48 h 337"/>
                </a:gdLst>
                <a:ahLst/>
                <a:cxnLst>
                  <a:cxn ang="0">
                    <a:pos x="T0" y="T1"/>
                  </a:cxn>
                  <a:cxn ang="0">
                    <a:pos x="T2" y="T3"/>
                  </a:cxn>
                  <a:cxn ang="0">
                    <a:pos x="T4" y="T5"/>
                  </a:cxn>
                  <a:cxn ang="0">
                    <a:pos x="T6" y="T7"/>
                  </a:cxn>
                  <a:cxn ang="0">
                    <a:pos x="T8" y="T9"/>
                  </a:cxn>
                </a:cxnLst>
                <a:rect l="0" t="0" r="r" b="b"/>
                <a:pathLst>
                  <a:path w="529" h="337">
                    <a:moveTo>
                      <a:pt x="384" y="48"/>
                    </a:moveTo>
                    <a:lnTo>
                      <a:pt x="0" y="0"/>
                    </a:lnTo>
                    <a:lnTo>
                      <a:pt x="192" y="336"/>
                    </a:lnTo>
                    <a:lnTo>
                      <a:pt x="528" y="240"/>
                    </a:lnTo>
                    <a:lnTo>
                      <a:pt x="384" y="48"/>
                    </a:lnTo>
                  </a:path>
                </a:pathLst>
              </a:custGeom>
              <a:gradFill rotWithShape="0">
                <a:gsLst>
                  <a:gs pos="0">
                    <a:srgbClr val="FFFFFF">
                      <a:gamma/>
                      <a:shade val="69804"/>
                      <a:invGamma/>
                    </a:srgbClr>
                  </a:gs>
                  <a:gs pos="100000">
                    <a:srgbClr val="FFFFFF"/>
                  </a:gs>
                </a:gsLst>
                <a:lin ang="189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4426" name="Rectangle 10">
              <a:extLst>
                <a:ext uri="{FF2B5EF4-FFF2-40B4-BE49-F238E27FC236}">
                  <a16:creationId xmlns:a16="http://schemas.microsoft.com/office/drawing/2014/main" id="{F4540761-CBBF-8B4C-B30E-B4E5B1CC4F7F}"/>
                </a:ext>
              </a:extLst>
            </p:cNvPr>
            <p:cNvSpPr>
              <a:spLocks noChangeArrowheads="1"/>
            </p:cNvSpPr>
            <p:nvPr/>
          </p:nvSpPr>
          <p:spPr bwMode="auto">
            <a:xfrm>
              <a:off x="4363" y="3931"/>
              <a:ext cx="124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effectLst>
                    <a:outerShdw blurRad="38100" dist="38100" dir="2700000" algn="tl">
                      <a:srgbClr val="1C1C1C"/>
                    </a:outerShdw>
                  </a:effectLst>
                  <a:latin typeface="Courier New" panose="02070309020205020404" pitchFamily="49" charset="0"/>
                </a:rPr>
                <a:t>GL_QUAD_STRIP</a:t>
              </a:r>
            </a:p>
          </p:txBody>
        </p:sp>
      </p:grpSp>
      <p:grpSp>
        <p:nvGrpSpPr>
          <p:cNvPr id="444427" name="Group 11">
            <a:extLst>
              <a:ext uri="{FF2B5EF4-FFF2-40B4-BE49-F238E27FC236}">
                <a16:creationId xmlns:a16="http://schemas.microsoft.com/office/drawing/2014/main" id="{9EF3588D-CDCB-084C-8EBD-47AB7B127934}"/>
              </a:ext>
            </a:extLst>
          </p:cNvPr>
          <p:cNvGrpSpPr>
            <a:grpSpLocks/>
          </p:cNvGrpSpPr>
          <p:nvPr/>
        </p:nvGrpSpPr>
        <p:grpSpPr bwMode="auto">
          <a:xfrm>
            <a:off x="8840788" y="2543176"/>
            <a:ext cx="1549400" cy="1382713"/>
            <a:chOff x="4609" y="1425"/>
            <a:chExt cx="976" cy="932"/>
          </a:xfrm>
        </p:grpSpPr>
        <p:sp>
          <p:nvSpPr>
            <p:cNvPr id="444428" name="Freeform 12">
              <a:extLst>
                <a:ext uri="{FF2B5EF4-FFF2-40B4-BE49-F238E27FC236}">
                  <a16:creationId xmlns:a16="http://schemas.microsoft.com/office/drawing/2014/main" id="{9C0A77CE-0351-DC46-B42E-58FA4EF46C46}"/>
                </a:ext>
              </a:extLst>
            </p:cNvPr>
            <p:cNvSpPr>
              <a:spLocks/>
            </p:cNvSpPr>
            <p:nvPr/>
          </p:nvSpPr>
          <p:spPr bwMode="auto">
            <a:xfrm>
              <a:off x="4808" y="1425"/>
              <a:ext cx="680" cy="652"/>
            </a:xfrm>
            <a:custGeom>
              <a:avLst/>
              <a:gdLst>
                <a:gd name="T0" fmla="*/ 0 w 680"/>
                <a:gd name="T1" fmla="*/ 208 h 652"/>
                <a:gd name="T2" fmla="*/ 386 w 680"/>
                <a:gd name="T3" fmla="*/ 0 h 652"/>
                <a:gd name="T4" fmla="*/ 679 w 680"/>
                <a:gd name="T5" fmla="*/ 243 h 652"/>
                <a:gd name="T6" fmla="*/ 586 w 680"/>
                <a:gd name="T7" fmla="*/ 529 h 652"/>
                <a:gd name="T8" fmla="*/ 250 w 680"/>
                <a:gd name="T9" fmla="*/ 651 h 652"/>
                <a:gd name="T10" fmla="*/ 7 w 680"/>
                <a:gd name="T11" fmla="*/ 479 h 652"/>
                <a:gd name="T12" fmla="*/ 0 w 680"/>
                <a:gd name="T13" fmla="*/ 208 h 652"/>
              </a:gdLst>
              <a:ahLst/>
              <a:cxnLst>
                <a:cxn ang="0">
                  <a:pos x="T0" y="T1"/>
                </a:cxn>
                <a:cxn ang="0">
                  <a:pos x="T2" y="T3"/>
                </a:cxn>
                <a:cxn ang="0">
                  <a:pos x="T4" y="T5"/>
                </a:cxn>
                <a:cxn ang="0">
                  <a:pos x="T6" y="T7"/>
                </a:cxn>
                <a:cxn ang="0">
                  <a:pos x="T8" y="T9"/>
                </a:cxn>
                <a:cxn ang="0">
                  <a:pos x="T10" y="T11"/>
                </a:cxn>
                <a:cxn ang="0">
                  <a:pos x="T12" y="T13"/>
                </a:cxn>
              </a:cxnLst>
              <a:rect l="0" t="0" r="r" b="b"/>
              <a:pathLst>
                <a:path w="680" h="652">
                  <a:moveTo>
                    <a:pt x="0" y="208"/>
                  </a:moveTo>
                  <a:lnTo>
                    <a:pt x="386" y="0"/>
                  </a:lnTo>
                  <a:lnTo>
                    <a:pt x="679" y="243"/>
                  </a:lnTo>
                  <a:lnTo>
                    <a:pt x="586" y="529"/>
                  </a:lnTo>
                  <a:lnTo>
                    <a:pt x="250" y="651"/>
                  </a:lnTo>
                  <a:lnTo>
                    <a:pt x="7" y="479"/>
                  </a:lnTo>
                  <a:lnTo>
                    <a:pt x="0" y="208"/>
                  </a:lnTo>
                </a:path>
              </a:pathLst>
            </a:custGeom>
            <a:solidFill>
              <a:schemeClr val="accent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29" name="Rectangle 13">
              <a:extLst>
                <a:ext uri="{FF2B5EF4-FFF2-40B4-BE49-F238E27FC236}">
                  <a16:creationId xmlns:a16="http://schemas.microsoft.com/office/drawing/2014/main" id="{CA06D1B7-D743-654D-9D56-49F09D39860B}"/>
                </a:ext>
              </a:extLst>
            </p:cNvPr>
            <p:cNvSpPr>
              <a:spLocks noChangeArrowheads="1"/>
            </p:cNvSpPr>
            <p:nvPr/>
          </p:nvSpPr>
          <p:spPr bwMode="auto">
            <a:xfrm>
              <a:off x="4609" y="2109"/>
              <a:ext cx="97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effectLst>
                    <a:outerShdw blurRad="38100" dist="38100" dir="2700000" algn="tl">
                      <a:srgbClr val="1C1C1C"/>
                    </a:outerShdw>
                  </a:effectLst>
                  <a:latin typeface="Courier New" panose="02070309020205020404" pitchFamily="49" charset="0"/>
                </a:rPr>
                <a:t>GL_POLYGON</a:t>
              </a:r>
            </a:p>
          </p:txBody>
        </p:sp>
      </p:grpSp>
      <p:grpSp>
        <p:nvGrpSpPr>
          <p:cNvPr id="444430" name="Group 14">
            <a:extLst>
              <a:ext uri="{FF2B5EF4-FFF2-40B4-BE49-F238E27FC236}">
                <a16:creationId xmlns:a16="http://schemas.microsoft.com/office/drawing/2014/main" id="{04E0C0AF-7188-2840-9380-2C706A8996F5}"/>
              </a:ext>
            </a:extLst>
          </p:cNvPr>
          <p:cNvGrpSpPr>
            <a:grpSpLocks/>
          </p:cNvGrpSpPr>
          <p:nvPr/>
        </p:nvGrpSpPr>
        <p:grpSpPr bwMode="auto">
          <a:xfrm>
            <a:off x="1812926" y="4014788"/>
            <a:ext cx="2505075" cy="1839912"/>
            <a:chOff x="320" y="2910"/>
            <a:chExt cx="1578" cy="1240"/>
          </a:xfrm>
        </p:grpSpPr>
        <p:sp>
          <p:nvSpPr>
            <p:cNvPr id="444431" name="Rectangle 15">
              <a:extLst>
                <a:ext uri="{FF2B5EF4-FFF2-40B4-BE49-F238E27FC236}">
                  <a16:creationId xmlns:a16="http://schemas.microsoft.com/office/drawing/2014/main" id="{69B0ABB3-6167-514F-AA56-E410015CF838}"/>
                </a:ext>
              </a:extLst>
            </p:cNvPr>
            <p:cNvSpPr>
              <a:spLocks noChangeArrowheads="1"/>
            </p:cNvSpPr>
            <p:nvPr/>
          </p:nvSpPr>
          <p:spPr bwMode="auto">
            <a:xfrm>
              <a:off x="320" y="3903"/>
              <a:ext cx="157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effectLst>
                    <a:outerShdw blurRad="38100" dist="38100" dir="2700000" algn="tl">
                      <a:srgbClr val="1C1C1C"/>
                    </a:outerShdw>
                  </a:effectLst>
                  <a:latin typeface="Courier New" panose="02070309020205020404" pitchFamily="49" charset="0"/>
                </a:rPr>
                <a:t>GL_TRIANGLE_STRIP</a:t>
              </a:r>
            </a:p>
          </p:txBody>
        </p:sp>
        <p:grpSp>
          <p:nvGrpSpPr>
            <p:cNvPr id="444432" name="Group 16">
              <a:extLst>
                <a:ext uri="{FF2B5EF4-FFF2-40B4-BE49-F238E27FC236}">
                  <a16:creationId xmlns:a16="http://schemas.microsoft.com/office/drawing/2014/main" id="{FDD66D09-9B1B-A846-92E1-2111C5B5E6CE}"/>
                </a:ext>
              </a:extLst>
            </p:cNvPr>
            <p:cNvGrpSpPr>
              <a:grpSpLocks/>
            </p:cNvGrpSpPr>
            <p:nvPr/>
          </p:nvGrpSpPr>
          <p:grpSpPr bwMode="auto">
            <a:xfrm>
              <a:off x="858" y="2910"/>
              <a:ext cx="673" cy="913"/>
              <a:chOff x="858" y="2910"/>
              <a:chExt cx="673" cy="913"/>
            </a:xfrm>
          </p:grpSpPr>
          <p:sp>
            <p:nvSpPr>
              <p:cNvPr id="444433" name="Freeform 17">
                <a:extLst>
                  <a:ext uri="{FF2B5EF4-FFF2-40B4-BE49-F238E27FC236}">
                    <a16:creationId xmlns:a16="http://schemas.microsoft.com/office/drawing/2014/main" id="{E1362D01-E255-F548-9AD3-442536A8B550}"/>
                  </a:ext>
                </a:extLst>
              </p:cNvPr>
              <p:cNvSpPr>
                <a:spLocks/>
              </p:cNvSpPr>
              <p:nvPr/>
            </p:nvSpPr>
            <p:spPr bwMode="auto">
              <a:xfrm>
                <a:off x="858" y="2910"/>
                <a:ext cx="673" cy="337"/>
              </a:xfrm>
              <a:custGeom>
                <a:avLst/>
                <a:gdLst>
                  <a:gd name="T0" fmla="*/ 0 w 673"/>
                  <a:gd name="T1" fmla="*/ 48 h 337"/>
                  <a:gd name="T2" fmla="*/ 672 w 673"/>
                  <a:gd name="T3" fmla="*/ 0 h 337"/>
                  <a:gd name="T4" fmla="*/ 144 w 673"/>
                  <a:gd name="T5" fmla="*/ 336 h 337"/>
                  <a:gd name="T6" fmla="*/ 0 w 673"/>
                  <a:gd name="T7" fmla="*/ 48 h 337"/>
                </a:gdLst>
                <a:ahLst/>
                <a:cxnLst>
                  <a:cxn ang="0">
                    <a:pos x="T0" y="T1"/>
                  </a:cxn>
                  <a:cxn ang="0">
                    <a:pos x="T2" y="T3"/>
                  </a:cxn>
                  <a:cxn ang="0">
                    <a:pos x="T4" y="T5"/>
                  </a:cxn>
                  <a:cxn ang="0">
                    <a:pos x="T6" y="T7"/>
                  </a:cxn>
                </a:cxnLst>
                <a:rect l="0" t="0" r="r" b="b"/>
                <a:pathLst>
                  <a:path w="673" h="337">
                    <a:moveTo>
                      <a:pt x="0" y="48"/>
                    </a:moveTo>
                    <a:lnTo>
                      <a:pt x="672" y="0"/>
                    </a:lnTo>
                    <a:lnTo>
                      <a:pt x="144" y="336"/>
                    </a:lnTo>
                    <a:lnTo>
                      <a:pt x="0" y="48"/>
                    </a:lnTo>
                  </a:path>
                </a:pathLst>
              </a:custGeom>
              <a:gradFill rotWithShape="0">
                <a:gsLst>
                  <a:gs pos="0">
                    <a:srgbClr val="5F5F5F"/>
                  </a:gs>
                  <a:gs pos="100000">
                    <a:schemeClr val="bg1"/>
                  </a:gs>
                </a:gsLst>
                <a:lin ang="189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34" name="Freeform 18">
                <a:extLst>
                  <a:ext uri="{FF2B5EF4-FFF2-40B4-BE49-F238E27FC236}">
                    <a16:creationId xmlns:a16="http://schemas.microsoft.com/office/drawing/2014/main" id="{E48EB6CB-3BA3-6D4F-A1EA-FCA6592B4282}"/>
                  </a:ext>
                </a:extLst>
              </p:cNvPr>
              <p:cNvSpPr>
                <a:spLocks/>
              </p:cNvSpPr>
              <p:nvPr/>
            </p:nvSpPr>
            <p:spPr bwMode="auto">
              <a:xfrm>
                <a:off x="1002" y="2910"/>
                <a:ext cx="529" cy="337"/>
              </a:xfrm>
              <a:custGeom>
                <a:avLst/>
                <a:gdLst>
                  <a:gd name="T0" fmla="*/ 0 w 529"/>
                  <a:gd name="T1" fmla="*/ 336 h 337"/>
                  <a:gd name="T2" fmla="*/ 528 w 529"/>
                  <a:gd name="T3" fmla="*/ 0 h 337"/>
                  <a:gd name="T4" fmla="*/ 384 w 529"/>
                  <a:gd name="T5" fmla="*/ 288 h 337"/>
                  <a:gd name="T6" fmla="*/ 0 w 529"/>
                  <a:gd name="T7" fmla="*/ 336 h 337"/>
                </a:gdLst>
                <a:ahLst/>
                <a:cxnLst>
                  <a:cxn ang="0">
                    <a:pos x="T0" y="T1"/>
                  </a:cxn>
                  <a:cxn ang="0">
                    <a:pos x="T2" y="T3"/>
                  </a:cxn>
                  <a:cxn ang="0">
                    <a:pos x="T4" y="T5"/>
                  </a:cxn>
                  <a:cxn ang="0">
                    <a:pos x="T6" y="T7"/>
                  </a:cxn>
                </a:cxnLst>
                <a:rect l="0" t="0" r="r" b="b"/>
                <a:pathLst>
                  <a:path w="529" h="337">
                    <a:moveTo>
                      <a:pt x="0" y="336"/>
                    </a:moveTo>
                    <a:lnTo>
                      <a:pt x="528" y="0"/>
                    </a:lnTo>
                    <a:lnTo>
                      <a:pt x="384" y="288"/>
                    </a:lnTo>
                    <a:lnTo>
                      <a:pt x="0" y="336"/>
                    </a:lnTo>
                  </a:path>
                </a:pathLst>
              </a:custGeom>
              <a:gradFill rotWithShape="0">
                <a:gsLst>
                  <a:gs pos="0">
                    <a:srgbClr val="5F5F5F"/>
                  </a:gs>
                  <a:gs pos="100000">
                    <a:schemeClr val="bg1"/>
                  </a:gs>
                </a:gsLst>
                <a:lin ang="189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35" name="Freeform 19">
                <a:extLst>
                  <a:ext uri="{FF2B5EF4-FFF2-40B4-BE49-F238E27FC236}">
                    <a16:creationId xmlns:a16="http://schemas.microsoft.com/office/drawing/2014/main" id="{7781D1C5-D390-6E4C-923A-84A3A5C646F0}"/>
                  </a:ext>
                </a:extLst>
              </p:cNvPr>
              <p:cNvSpPr>
                <a:spLocks/>
              </p:cNvSpPr>
              <p:nvPr/>
            </p:nvSpPr>
            <p:spPr bwMode="auto">
              <a:xfrm>
                <a:off x="954" y="3198"/>
                <a:ext cx="433" cy="289"/>
              </a:xfrm>
              <a:custGeom>
                <a:avLst/>
                <a:gdLst>
                  <a:gd name="T0" fmla="*/ 432 w 433"/>
                  <a:gd name="T1" fmla="*/ 0 h 289"/>
                  <a:gd name="T2" fmla="*/ 48 w 433"/>
                  <a:gd name="T3" fmla="*/ 48 h 289"/>
                  <a:gd name="T4" fmla="*/ 0 w 433"/>
                  <a:gd name="T5" fmla="*/ 288 h 289"/>
                  <a:gd name="T6" fmla="*/ 432 w 433"/>
                  <a:gd name="T7" fmla="*/ 0 h 289"/>
                </a:gdLst>
                <a:ahLst/>
                <a:cxnLst>
                  <a:cxn ang="0">
                    <a:pos x="T0" y="T1"/>
                  </a:cxn>
                  <a:cxn ang="0">
                    <a:pos x="T2" y="T3"/>
                  </a:cxn>
                  <a:cxn ang="0">
                    <a:pos x="T4" y="T5"/>
                  </a:cxn>
                  <a:cxn ang="0">
                    <a:pos x="T6" y="T7"/>
                  </a:cxn>
                </a:cxnLst>
                <a:rect l="0" t="0" r="r" b="b"/>
                <a:pathLst>
                  <a:path w="433" h="289">
                    <a:moveTo>
                      <a:pt x="432" y="0"/>
                    </a:moveTo>
                    <a:lnTo>
                      <a:pt x="48" y="48"/>
                    </a:lnTo>
                    <a:lnTo>
                      <a:pt x="0" y="288"/>
                    </a:lnTo>
                    <a:lnTo>
                      <a:pt x="432" y="0"/>
                    </a:lnTo>
                  </a:path>
                </a:pathLst>
              </a:custGeom>
              <a:gradFill rotWithShape="0">
                <a:gsLst>
                  <a:gs pos="0">
                    <a:srgbClr val="5F5F5F"/>
                  </a:gs>
                  <a:gs pos="100000">
                    <a:srgbClr val="5F5F5F">
                      <a:gamma/>
                      <a:tint val="50196"/>
                      <a:invGamma/>
                    </a:srgbClr>
                  </a:gs>
                </a:gsLst>
                <a:lin ang="27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36" name="Freeform 20">
                <a:extLst>
                  <a:ext uri="{FF2B5EF4-FFF2-40B4-BE49-F238E27FC236}">
                    <a16:creationId xmlns:a16="http://schemas.microsoft.com/office/drawing/2014/main" id="{A0EC9A09-6365-3247-A5F4-DD0E916AB224}"/>
                  </a:ext>
                </a:extLst>
              </p:cNvPr>
              <p:cNvSpPr>
                <a:spLocks/>
              </p:cNvSpPr>
              <p:nvPr/>
            </p:nvSpPr>
            <p:spPr bwMode="auto">
              <a:xfrm>
                <a:off x="954" y="3198"/>
                <a:ext cx="433" cy="337"/>
              </a:xfrm>
              <a:custGeom>
                <a:avLst/>
                <a:gdLst>
                  <a:gd name="T0" fmla="*/ 432 w 433"/>
                  <a:gd name="T1" fmla="*/ 0 h 337"/>
                  <a:gd name="T2" fmla="*/ 384 w 433"/>
                  <a:gd name="T3" fmla="*/ 336 h 337"/>
                  <a:gd name="T4" fmla="*/ 0 w 433"/>
                  <a:gd name="T5" fmla="*/ 288 h 337"/>
                  <a:gd name="T6" fmla="*/ 432 w 433"/>
                  <a:gd name="T7" fmla="*/ 0 h 337"/>
                </a:gdLst>
                <a:ahLst/>
                <a:cxnLst>
                  <a:cxn ang="0">
                    <a:pos x="T0" y="T1"/>
                  </a:cxn>
                  <a:cxn ang="0">
                    <a:pos x="T2" y="T3"/>
                  </a:cxn>
                  <a:cxn ang="0">
                    <a:pos x="T4" y="T5"/>
                  </a:cxn>
                  <a:cxn ang="0">
                    <a:pos x="T6" y="T7"/>
                  </a:cxn>
                </a:cxnLst>
                <a:rect l="0" t="0" r="r" b="b"/>
                <a:pathLst>
                  <a:path w="433" h="337">
                    <a:moveTo>
                      <a:pt x="432" y="0"/>
                    </a:moveTo>
                    <a:lnTo>
                      <a:pt x="384" y="336"/>
                    </a:lnTo>
                    <a:lnTo>
                      <a:pt x="0" y="288"/>
                    </a:lnTo>
                    <a:lnTo>
                      <a:pt x="432" y="0"/>
                    </a:lnTo>
                  </a:path>
                </a:pathLst>
              </a:custGeom>
              <a:gradFill rotWithShape="0">
                <a:gsLst>
                  <a:gs pos="0">
                    <a:schemeClr val="tx1"/>
                  </a:gs>
                  <a:gs pos="100000">
                    <a:schemeClr val="tx1">
                      <a:gamma/>
                      <a:tint val="30196"/>
                      <a:invGamma/>
                    </a:schemeClr>
                  </a:gs>
                </a:gsLst>
                <a:lin ang="27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37" name="Freeform 21">
                <a:extLst>
                  <a:ext uri="{FF2B5EF4-FFF2-40B4-BE49-F238E27FC236}">
                    <a16:creationId xmlns:a16="http://schemas.microsoft.com/office/drawing/2014/main" id="{EC39763E-54F5-0546-82CC-6882609AED21}"/>
                  </a:ext>
                </a:extLst>
              </p:cNvPr>
              <p:cNvSpPr>
                <a:spLocks/>
              </p:cNvSpPr>
              <p:nvPr/>
            </p:nvSpPr>
            <p:spPr bwMode="auto">
              <a:xfrm>
                <a:off x="954" y="3486"/>
                <a:ext cx="385" cy="337"/>
              </a:xfrm>
              <a:custGeom>
                <a:avLst/>
                <a:gdLst>
                  <a:gd name="T0" fmla="*/ 0 w 385"/>
                  <a:gd name="T1" fmla="*/ 0 h 337"/>
                  <a:gd name="T2" fmla="*/ 192 w 385"/>
                  <a:gd name="T3" fmla="*/ 336 h 337"/>
                  <a:gd name="T4" fmla="*/ 384 w 385"/>
                  <a:gd name="T5" fmla="*/ 48 h 337"/>
                  <a:gd name="T6" fmla="*/ 0 w 385"/>
                  <a:gd name="T7" fmla="*/ 0 h 337"/>
                </a:gdLst>
                <a:ahLst/>
                <a:cxnLst>
                  <a:cxn ang="0">
                    <a:pos x="T0" y="T1"/>
                  </a:cxn>
                  <a:cxn ang="0">
                    <a:pos x="T2" y="T3"/>
                  </a:cxn>
                  <a:cxn ang="0">
                    <a:pos x="T4" y="T5"/>
                  </a:cxn>
                  <a:cxn ang="0">
                    <a:pos x="T6" y="T7"/>
                  </a:cxn>
                </a:cxnLst>
                <a:rect l="0" t="0" r="r" b="b"/>
                <a:pathLst>
                  <a:path w="385" h="337">
                    <a:moveTo>
                      <a:pt x="0" y="0"/>
                    </a:moveTo>
                    <a:lnTo>
                      <a:pt x="192" y="336"/>
                    </a:lnTo>
                    <a:lnTo>
                      <a:pt x="384" y="48"/>
                    </a:lnTo>
                    <a:lnTo>
                      <a:pt x="0" y="0"/>
                    </a:lnTo>
                  </a:path>
                </a:pathLst>
              </a:custGeom>
              <a:gradFill rotWithShape="0">
                <a:gsLst>
                  <a:gs pos="0">
                    <a:schemeClr val="tx1"/>
                  </a:gs>
                  <a:gs pos="100000">
                    <a:schemeClr val="bg1"/>
                  </a:gs>
                </a:gsLst>
                <a:lin ang="189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38" name="Freeform 22">
                <a:extLst>
                  <a:ext uri="{FF2B5EF4-FFF2-40B4-BE49-F238E27FC236}">
                    <a16:creationId xmlns:a16="http://schemas.microsoft.com/office/drawing/2014/main" id="{7652C888-4E01-9249-B625-2D704535E197}"/>
                  </a:ext>
                </a:extLst>
              </p:cNvPr>
              <p:cNvSpPr>
                <a:spLocks/>
              </p:cNvSpPr>
              <p:nvPr/>
            </p:nvSpPr>
            <p:spPr bwMode="auto">
              <a:xfrm>
                <a:off x="1146" y="3534"/>
                <a:ext cx="337" cy="289"/>
              </a:xfrm>
              <a:custGeom>
                <a:avLst/>
                <a:gdLst>
                  <a:gd name="T0" fmla="*/ 192 w 337"/>
                  <a:gd name="T1" fmla="*/ 0 h 289"/>
                  <a:gd name="T2" fmla="*/ 336 w 337"/>
                  <a:gd name="T3" fmla="*/ 192 h 289"/>
                  <a:gd name="T4" fmla="*/ 0 w 337"/>
                  <a:gd name="T5" fmla="*/ 288 h 289"/>
                  <a:gd name="T6" fmla="*/ 192 w 337"/>
                  <a:gd name="T7" fmla="*/ 0 h 289"/>
                </a:gdLst>
                <a:ahLst/>
                <a:cxnLst>
                  <a:cxn ang="0">
                    <a:pos x="T0" y="T1"/>
                  </a:cxn>
                  <a:cxn ang="0">
                    <a:pos x="T2" y="T3"/>
                  </a:cxn>
                  <a:cxn ang="0">
                    <a:pos x="T4" y="T5"/>
                  </a:cxn>
                  <a:cxn ang="0">
                    <a:pos x="T6" y="T7"/>
                  </a:cxn>
                </a:cxnLst>
                <a:rect l="0" t="0" r="r" b="b"/>
                <a:pathLst>
                  <a:path w="337" h="289">
                    <a:moveTo>
                      <a:pt x="192" y="0"/>
                    </a:moveTo>
                    <a:lnTo>
                      <a:pt x="336" y="192"/>
                    </a:lnTo>
                    <a:lnTo>
                      <a:pt x="0" y="288"/>
                    </a:lnTo>
                    <a:lnTo>
                      <a:pt x="192" y="0"/>
                    </a:lnTo>
                  </a:path>
                </a:pathLst>
              </a:custGeom>
              <a:gradFill rotWithShape="0">
                <a:gsLst>
                  <a:gs pos="0">
                    <a:srgbClr val="5F5F5F"/>
                  </a:gs>
                  <a:gs pos="100000">
                    <a:srgbClr val="5F5F5F">
                      <a:gamma/>
                      <a:tint val="50196"/>
                      <a:invGamma/>
                    </a:srgbClr>
                  </a:gs>
                </a:gsLst>
                <a:lin ang="189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444439" name="Group 23">
            <a:extLst>
              <a:ext uri="{FF2B5EF4-FFF2-40B4-BE49-F238E27FC236}">
                <a16:creationId xmlns:a16="http://schemas.microsoft.com/office/drawing/2014/main" id="{287CBDAA-AA9B-F04A-9894-98D7D129BF20}"/>
              </a:ext>
            </a:extLst>
          </p:cNvPr>
          <p:cNvGrpSpPr>
            <a:grpSpLocks/>
          </p:cNvGrpSpPr>
          <p:nvPr/>
        </p:nvGrpSpPr>
        <p:grpSpPr bwMode="auto">
          <a:xfrm>
            <a:off x="5080001" y="5103814"/>
            <a:ext cx="2232025" cy="1093787"/>
            <a:chOff x="2285" y="3379"/>
            <a:chExt cx="1406" cy="737"/>
          </a:xfrm>
        </p:grpSpPr>
        <p:grpSp>
          <p:nvGrpSpPr>
            <p:cNvPr id="444440" name="Group 24">
              <a:extLst>
                <a:ext uri="{FF2B5EF4-FFF2-40B4-BE49-F238E27FC236}">
                  <a16:creationId xmlns:a16="http://schemas.microsoft.com/office/drawing/2014/main" id="{D5D2FD95-38DF-F54C-B89B-7599F3F5C1C4}"/>
                </a:ext>
              </a:extLst>
            </p:cNvPr>
            <p:cNvGrpSpPr>
              <a:grpSpLocks/>
            </p:cNvGrpSpPr>
            <p:nvPr/>
          </p:nvGrpSpPr>
          <p:grpSpPr bwMode="auto">
            <a:xfrm>
              <a:off x="2679" y="3379"/>
              <a:ext cx="769" cy="385"/>
              <a:chOff x="2679" y="3379"/>
              <a:chExt cx="769" cy="385"/>
            </a:xfrm>
          </p:grpSpPr>
          <p:sp>
            <p:nvSpPr>
              <p:cNvPr id="444441" name="Freeform 25">
                <a:extLst>
                  <a:ext uri="{FF2B5EF4-FFF2-40B4-BE49-F238E27FC236}">
                    <a16:creationId xmlns:a16="http://schemas.microsoft.com/office/drawing/2014/main" id="{ABC13C7C-A4FC-E941-9724-DF5A66F1AE7E}"/>
                  </a:ext>
                </a:extLst>
              </p:cNvPr>
              <p:cNvSpPr>
                <a:spLocks/>
              </p:cNvSpPr>
              <p:nvPr/>
            </p:nvSpPr>
            <p:spPr bwMode="auto">
              <a:xfrm>
                <a:off x="2679" y="3379"/>
                <a:ext cx="433" cy="289"/>
              </a:xfrm>
              <a:custGeom>
                <a:avLst/>
                <a:gdLst>
                  <a:gd name="T0" fmla="*/ 432 w 433"/>
                  <a:gd name="T1" fmla="*/ 0 h 289"/>
                  <a:gd name="T2" fmla="*/ 48 w 433"/>
                  <a:gd name="T3" fmla="*/ 48 h 289"/>
                  <a:gd name="T4" fmla="*/ 0 w 433"/>
                  <a:gd name="T5" fmla="*/ 288 h 289"/>
                  <a:gd name="T6" fmla="*/ 432 w 433"/>
                  <a:gd name="T7" fmla="*/ 0 h 289"/>
                </a:gdLst>
                <a:ahLst/>
                <a:cxnLst>
                  <a:cxn ang="0">
                    <a:pos x="T0" y="T1"/>
                  </a:cxn>
                  <a:cxn ang="0">
                    <a:pos x="T2" y="T3"/>
                  </a:cxn>
                  <a:cxn ang="0">
                    <a:pos x="T4" y="T5"/>
                  </a:cxn>
                  <a:cxn ang="0">
                    <a:pos x="T6" y="T7"/>
                  </a:cxn>
                </a:cxnLst>
                <a:rect l="0" t="0" r="r" b="b"/>
                <a:pathLst>
                  <a:path w="433" h="289">
                    <a:moveTo>
                      <a:pt x="432" y="0"/>
                    </a:moveTo>
                    <a:lnTo>
                      <a:pt x="48" y="48"/>
                    </a:lnTo>
                    <a:lnTo>
                      <a:pt x="0" y="288"/>
                    </a:lnTo>
                    <a:lnTo>
                      <a:pt x="432" y="0"/>
                    </a:lnTo>
                  </a:path>
                </a:pathLst>
              </a:custGeom>
              <a:gradFill rotWithShape="0">
                <a:gsLst>
                  <a:gs pos="0">
                    <a:schemeClr val="accent1"/>
                  </a:gs>
                  <a:gs pos="100000">
                    <a:schemeClr val="accent1">
                      <a:gamma/>
                      <a:shade val="69804"/>
                      <a:invGamma/>
                    </a:schemeClr>
                  </a:gs>
                </a:gsLst>
                <a:lin ang="189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42" name="Freeform 26">
                <a:extLst>
                  <a:ext uri="{FF2B5EF4-FFF2-40B4-BE49-F238E27FC236}">
                    <a16:creationId xmlns:a16="http://schemas.microsoft.com/office/drawing/2014/main" id="{66F55B39-9BAA-8145-8C89-0693E1CB46D3}"/>
                  </a:ext>
                </a:extLst>
              </p:cNvPr>
              <p:cNvSpPr>
                <a:spLocks/>
              </p:cNvSpPr>
              <p:nvPr/>
            </p:nvSpPr>
            <p:spPr bwMode="auto">
              <a:xfrm>
                <a:off x="2679" y="3379"/>
                <a:ext cx="529" cy="289"/>
              </a:xfrm>
              <a:custGeom>
                <a:avLst/>
                <a:gdLst>
                  <a:gd name="T0" fmla="*/ 0 w 529"/>
                  <a:gd name="T1" fmla="*/ 288 h 289"/>
                  <a:gd name="T2" fmla="*/ 528 w 529"/>
                  <a:gd name="T3" fmla="*/ 144 h 289"/>
                  <a:gd name="T4" fmla="*/ 432 w 529"/>
                  <a:gd name="T5" fmla="*/ 0 h 289"/>
                  <a:gd name="T6" fmla="*/ 0 w 529"/>
                  <a:gd name="T7" fmla="*/ 288 h 289"/>
                </a:gdLst>
                <a:ahLst/>
                <a:cxnLst>
                  <a:cxn ang="0">
                    <a:pos x="T0" y="T1"/>
                  </a:cxn>
                  <a:cxn ang="0">
                    <a:pos x="T2" y="T3"/>
                  </a:cxn>
                  <a:cxn ang="0">
                    <a:pos x="T4" y="T5"/>
                  </a:cxn>
                  <a:cxn ang="0">
                    <a:pos x="T6" y="T7"/>
                  </a:cxn>
                </a:cxnLst>
                <a:rect l="0" t="0" r="r" b="b"/>
                <a:pathLst>
                  <a:path w="529" h="289">
                    <a:moveTo>
                      <a:pt x="0" y="288"/>
                    </a:moveTo>
                    <a:lnTo>
                      <a:pt x="528" y="144"/>
                    </a:lnTo>
                    <a:lnTo>
                      <a:pt x="432" y="0"/>
                    </a:lnTo>
                    <a:lnTo>
                      <a:pt x="0" y="288"/>
                    </a:lnTo>
                  </a:path>
                </a:pathLst>
              </a:custGeom>
              <a:gradFill rotWithShape="0">
                <a:gsLst>
                  <a:gs pos="0">
                    <a:schemeClr val="accent1"/>
                  </a:gs>
                  <a:gs pos="100000">
                    <a:schemeClr val="accent1">
                      <a:gamma/>
                      <a:shade val="69804"/>
                      <a:invGamma/>
                    </a:schemeClr>
                  </a:gs>
                </a:gsLst>
                <a:lin ang="189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43" name="Freeform 27">
                <a:extLst>
                  <a:ext uri="{FF2B5EF4-FFF2-40B4-BE49-F238E27FC236}">
                    <a16:creationId xmlns:a16="http://schemas.microsoft.com/office/drawing/2014/main" id="{B7EA7D48-794B-9241-8A23-EB3CEDD6E64B}"/>
                  </a:ext>
                </a:extLst>
              </p:cNvPr>
              <p:cNvSpPr>
                <a:spLocks/>
              </p:cNvSpPr>
              <p:nvPr/>
            </p:nvSpPr>
            <p:spPr bwMode="auto">
              <a:xfrm>
                <a:off x="2679" y="3523"/>
                <a:ext cx="769" cy="145"/>
              </a:xfrm>
              <a:custGeom>
                <a:avLst/>
                <a:gdLst>
                  <a:gd name="T0" fmla="*/ 0 w 769"/>
                  <a:gd name="T1" fmla="*/ 144 h 145"/>
                  <a:gd name="T2" fmla="*/ 528 w 769"/>
                  <a:gd name="T3" fmla="*/ 0 h 145"/>
                  <a:gd name="T4" fmla="*/ 768 w 769"/>
                  <a:gd name="T5" fmla="*/ 48 h 145"/>
                  <a:gd name="T6" fmla="*/ 0 w 769"/>
                  <a:gd name="T7" fmla="*/ 144 h 145"/>
                </a:gdLst>
                <a:ahLst/>
                <a:cxnLst>
                  <a:cxn ang="0">
                    <a:pos x="T0" y="T1"/>
                  </a:cxn>
                  <a:cxn ang="0">
                    <a:pos x="T2" y="T3"/>
                  </a:cxn>
                  <a:cxn ang="0">
                    <a:pos x="T4" y="T5"/>
                  </a:cxn>
                  <a:cxn ang="0">
                    <a:pos x="T6" y="T7"/>
                  </a:cxn>
                </a:cxnLst>
                <a:rect l="0" t="0" r="r" b="b"/>
                <a:pathLst>
                  <a:path w="769" h="145">
                    <a:moveTo>
                      <a:pt x="0" y="144"/>
                    </a:moveTo>
                    <a:lnTo>
                      <a:pt x="528" y="0"/>
                    </a:lnTo>
                    <a:lnTo>
                      <a:pt x="768" y="48"/>
                    </a:lnTo>
                    <a:lnTo>
                      <a:pt x="0" y="144"/>
                    </a:lnTo>
                  </a:path>
                </a:pathLst>
              </a:custGeom>
              <a:gradFill rotWithShape="0">
                <a:gsLst>
                  <a:gs pos="0">
                    <a:schemeClr val="accent1"/>
                  </a:gs>
                  <a:gs pos="100000">
                    <a:schemeClr val="accent1">
                      <a:gamma/>
                      <a:shade val="69804"/>
                      <a:invGamma/>
                    </a:schemeClr>
                  </a:gs>
                </a:gsLst>
                <a:lin ang="189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44" name="Freeform 28">
                <a:extLst>
                  <a:ext uri="{FF2B5EF4-FFF2-40B4-BE49-F238E27FC236}">
                    <a16:creationId xmlns:a16="http://schemas.microsoft.com/office/drawing/2014/main" id="{AE45C705-22F4-A540-9D85-04B8F7D06D0C}"/>
                  </a:ext>
                </a:extLst>
              </p:cNvPr>
              <p:cNvSpPr>
                <a:spLocks/>
              </p:cNvSpPr>
              <p:nvPr/>
            </p:nvSpPr>
            <p:spPr bwMode="auto">
              <a:xfrm>
                <a:off x="2679" y="3571"/>
                <a:ext cx="769" cy="193"/>
              </a:xfrm>
              <a:custGeom>
                <a:avLst/>
                <a:gdLst>
                  <a:gd name="T0" fmla="*/ 0 w 769"/>
                  <a:gd name="T1" fmla="*/ 96 h 193"/>
                  <a:gd name="T2" fmla="*/ 768 w 769"/>
                  <a:gd name="T3" fmla="*/ 0 h 193"/>
                  <a:gd name="T4" fmla="*/ 576 w 769"/>
                  <a:gd name="T5" fmla="*/ 192 h 193"/>
                  <a:gd name="T6" fmla="*/ 0 w 769"/>
                  <a:gd name="T7" fmla="*/ 96 h 193"/>
                </a:gdLst>
                <a:ahLst/>
                <a:cxnLst>
                  <a:cxn ang="0">
                    <a:pos x="T0" y="T1"/>
                  </a:cxn>
                  <a:cxn ang="0">
                    <a:pos x="T2" y="T3"/>
                  </a:cxn>
                  <a:cxn ang="0">
                    <a:pos x="T4" y="T5"/>
                  </a:cxn>
                  <a:cxn ang="0">
                    <a:pos x="T6" y="T7"/>
                  </a:cxn>
                </a:cxnLst>
                <a:rect l="0" t="0" r="r" b="b"/>
                <a:pathLst>
                  <a:path w="769" h="193">
                    <a:moveTo>
                      <a:pt x="0" y="96"/>
                    </a:moveTo>
                    <a:lnTo>
                      <a:pt x="768" y="0"/>
                    </a:lnTo>
                    <a:lnTo>
                      <a:pt x="576" y="192"/>
                    </a:lnTo>
                    <a:lnTo>
                      <a:pt x="0" y="96"/>
                    </a:lnTo>
                  </a:path>
                </a:pathLst>
              </a:custGeom>
              <a:gradFill rotWithShape="0">
                <a:gsLst>
                  <a:gs pos="0">
                    <a:schemeClr val="accent1"/>
                  </a:gs>
                  <a:gs pos="100000">
                    <a:schemeClr val="accent1">
                      <a:gamma/>
                      <a:shade val="69804"/>
                      <a:invGamma/>
                    </a:schemeClr>
                  </a:gs>
                </a:gsLst>
                <a:lin ang="18900000" scaled="1"/>
              </a:gradFill>
              <a:ln w="12700" cap="rnd" cmpd="sng">
                <a:solidFill>
                  <a:schemeClr val="tx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4445" name="Rectangle 29">
              <a:extLst>
                <a:ext uri="{FF2B5EF4-FFF2-40B4-BE49-F238E27FC236}">
                  <a16:creationId xmlns:a16="http://schemas.microsoft.com/office/drawing/2014/main" id="{FC9650EB-DE49-F041-9456-01FE7682FE6E}"/>
                </a:ext>
              </a:extLst>
            </p:cNvPr>
            <p:cNvSpPr>
              <a:spLocks noChangeArrowheads="1"/>
            </p:cNvSpPr>
            <p:nvPr/>
          </p:nvSpPr>
          <p:spPr bwMode="auto">
            <a:xfrm>
              <a:off x="2285" y="3869"/>
              <a:ext cx="1406"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effectLst>
                    <a:outerShdw blurRad="38100" dist="38100" dir="2700000" algn="tl">
                      <a:srgbClr val="1C1C1C"/>
                    </a:outerShdw>
                  </a:effectLst>
                  <a:latin typeface="Courier New" panose="02070309020205020404" pitchFamily="49" charset="0"/>
                </a:rPr>
                <a:t>GL_TRIANGLE_FAN</a:t>
              </a:r>
            </a:p>
          </p:txBody>
        </p:sp>
      </p:grpSp>
      <p:grpSp>
        <p:nvGrpSpPr>
          <p:cNvPr id="444446" name="Group 30">
            <a:extLst>
              <a:ext uri="{FF2B5EF4-FFF2-40B4-BE49-F238E27FC236}">
                <a16:creationId xmlns:a16="http://schemas.microsoft.com/office/drawing/2014/main" id="{BC92139F-3D5A-CB4D-A204-BB84BC64B68D}"/>
              </a:ext>
            </a:extLst>
          </p:cNvPr>
          <p:cNvGrpSpPr>
            <a:grpSpLocks/>
          </p:cNvGrpSpPr>
          <p:nvPr/>
        </p:nvGrpSpPr>
        <p:grpSpPr bwMode="auto">
          <a:xfrm>
            <a:off x="1935164" y="3074989"/>
            <a:ext cx="1412875" cy="746125"/>
            <a:chOff x="340" y="2067"/>
            <a:chExt cx="890" cy="503"/>
          </a:xfrm>
        </p:grpSpPr>
        <p:sp>
          <p:nvSpPr>
            <p:cNvPr id="444447" name="Rectangle 31">
              <a:extLst>
                <a:ext uri="{FF2B5EF4-FFF2-40B4-BE49-F238E27FC236}">
                  <a16:creationId xmlns:a16="http://schemas.microsoft.com/office/drawing/2014/main" id="{5A5ADD8C-34A4-894B-AF07-129F9E0E3238}"/>
                </a:ext>
              </a:extLst>
            </p:cNvPr>
            <p:cNvSpPr>
              <a:spLocks noChangeArrowheads="1"/>
            </p:cNvSpPr>
            <p:nvPr/>
          </p:nvSpPr>
          <p:spPr bwMode="auto">
            <a:xfrm>
              <a:off x="340" y="2322"/>
              <a:ext cx="89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effectLst>
                    <a:outerShdw blurRad="38100" dist="38100" dir="2700000" algn="tl">
                      <a:srgbClr val="1C1C1C"/>
                    </a:outerShdw>
                  </a:effectLst>
                  <a:latin typeface="Courier New" panose="02070309020205020404" pitchFamily="49" charset="0"/>
                </a:rPr>
                <a:t>GL_POINTS</a:t>
              </a:r>
            </a:p>
          </p:txBody>
        </p:sp>
        <p:grpSp>
          <p:nvGrpSpPr>
            <p:cNvPr id="444448" name="Group 32">
              <a:extLst>
                <a:ext uri="{FF2B5EF4-FFF2-40B4-BE49-F238E27FC236}">
                  <a16:creationId xmlns:a16="http://schemas.microsoft.com/office/drawing/2014/main" id="{A52F4AE8-BE34-C44D-B082-98D357DC71AE}"/>
                </a:ext>
              </a:extLst>
            </p:cNvPr>
            <p:cNvGrpSpPr>
              <a:grpSpLocks/>
            </p:cNvGrpSpPr>
            <p:nvPr/>
          </p:nvGrpSpPr>
          <p:grpSpPr bwMode="auto">
            <a:xfrm>
              <a:off x="740" y="2067"/>
              <a:ext cx="180" cy="164"/>
              <a:chOff x="740" y="2067"/>
              <a:chExt cx="180" cy="164"/>
            </a:xfrm>
          </p:grpSpPr>
          <p:sp>
            <p:nvSpPr>
              <p:cNvPr id="444449" name="Rectangle 33">
                <a:extLst>
                  <a:ext uri="{FF2B5EF4-FFF2-40B4-BE49-F238E27FC236}">
                    <a16:creationId xmlns:a16="http://schemas.microsoft.com/office/drawing/2014/main" id="{E7831DF0-6A28-8A41-A0EE-2306327298CB}"/>
                  </a:ext>
                </a:extLst>
              </p:cNvPr>
              <p:cNvSpPr>
                <a:spLocks noChangeArrowheads="1"/>
              </p:cNvSpPr>
              <p:nvPr/>
            </p:nvSpPr>
            <p:spPr bwMode="auto">
              <a:xfrm>
                <a:off x="770" y="2067"/>
                <a:ext cx="21" cy="19"/>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50" name="Rectangle 34">
                <a:extLst>
                  <a:ext uri="{FF2B5EF4-FFF2-40B4-BE49-F238E27FC236}">
                    <a16:creationId xmlns:a16="http://schemas.microsoft.com/office/drawing/2014/main" id="{64231CC0-C5C5-144D-AE4C-040248108050}"/>
                  </a:ext>
                </a:extLst>
              </p:cNvPr>
              <p:cNvSpPr>
                <a:spLocks noChangeArrowheads="1"/>
              </p:cNvSpPr>
              <p:nvPr/>
            </p:nvSpPr>
            <p:spPr bwMode="auto">
              <a:xfrm>
                <a:off x="861" y="2094"/>
                <a:ext cx="21" cy="19"/>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51" name="Rectangle 35">
                <a:extLst>
                  <a:ext uri="{FF2B5EF4-FFF2-40B4-BE49-F238E27FC236}">
                    <a16:creationId xmlns:a16="http://schemas.microsoft.com/office/drawing/2014/main" id="{7DF97958-DA70-C442-A1FC-DDCDB49169B9}"/>
                  </a:ext>
                </a:extLst>
              </p:cNvPr>
              <p:cNvSpPr>
                <a:spLocks noChangeArrowheads="1"/>
              </p:cNvSpPr>
              <p:nvPr/>
            </p:nvSpPr>
            <p:spPr bwMode="auto">
              <a:xfrm>
                <a:off x="740" y="2172"/>
                <a:ext cx="21" cy="19"/>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52" name="Rectangle 36">
                <a:extLst>
                  <a:ext uri="{FF2B5EF4-FFF2-40B4-BE49-F238E27FC236}">
                    <a16:creationId xmlns:a16="http://schemas.microsoft.com/office/drawing/2014/main" id="{49470EF8-D216-6F4C-BF69-53D1969E66D6}"/>
                  </a:ext>
                </a:extLst>
              </p:cNvPr>
              <p:cNvSpPr>
                <a:spLocks noChangeArrowheads="1"/>
              </p:cNvSpPr>
              <p:nvPr/>
            </p:nvSpPr>
            <p:spPr bwMode="auto">
              <a:xfrm>
                <a:off x="899" y="2212"/>
                <a:ext cx="21" cy="19"/>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44453" name="Group 37">
            <a:extLst>
              <a:ext uri="{FF2B5EF4-FFF2-40B4-BE49-F238E27FC236}">
                <a16:creationId xmlns:a16="http://schemas.microsoft.com/office/drawing/2014/main" id="{EDD23490-3960-5B4A-B742-8AE594A01EC7}"/>
              </a:ext>
            </a:extLst>
          </p:cNvPr>
          <p:cNvGrpSpPr>
            <a:grpSpLocks/>
          </p:cNvGrpSpPr>
          <p:nvPr/>
        </p:nvGrpSpPr>
        <p:grpSpPr bwMode="auto">
          <a:xfrm>
            <a:off x="3517900" y="2676525"/>
            <a:ext cx="1276350" cy="935038"/>
            <a:chOff x="1256" y="1514"/>
            <a:chExt cx="804" cy="631"/>
          </a:xfrm>
        </p:grpSpPr>
        <p:grpSp>
          <p:nvGrpSpPr>
            <p:cNvPr id="444454" name="Group 38">
              <a:extLst>
                <a:ext uri="{FF2B5EF4-FFF2-40B4-BE49-F238E27FC236}">
                  <a16:creationId xmlns:a16="http://schemas.microsoft.com/office/drawing/2014/main" id="{48B4A4D8-BD14-C642-BDD4-1C4A1FB37DCF}"/>
                </a:ext>
              </a:extLst>
            </p:cNvPr>
            <p:cNvGrpSpPr>
              <a:grpSpLocks/>
            </p:cNvGrpSpPr>
            <p:nvPr/>
          </p:nvGrpSpPr>
          <p:grpSpPr bwMode="auto">
            <a:xfrm>
              <a:off x="1434" y="1514"/>
              <a:ext cx="528" cy="336"/>
              <a:chOff x="1434" y="1514"/>
              <a:chExt cx="528" cy="336"/>
            </a:xfrm>
          </p:grpSpPr>
          <p:sp>
            <p:nvSpPr>
              <p:cNvPr id="444455" name="Line 39">
                <a:extLst>
                  <a:ext uri="{FF2B5EF4-FFF2-40B4-BE49-F238E27FC236}">
                    <a16:creationId xmlns:a16="http://schemas.microsoft.com/office/drawing/2014/main" id="{A1F36438-F6EC-834B-AE91-2319422FC816}"/>
                  </a:ext>
                </a:extLst>
              </p:cNvPr>
              <p:cNvSpPr>
                <a:spLocks noChangeShapeType="1"/>
              </p:cNvSpPr>
              <p:nvPr/>
            </p:nvSpPr>
            <p:spPr bwMode="auto">
              <a:xfrm flipV="1">
                <a:off x="1434" y="1514"/>
                <a:ext cx="328" cy="329"/>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456" name="Line 40">
                <a:extLst>
                  <a:ext uri="{FF2B5EF4-FFF2-40B4-BE49-F238E27FC236}">
                    <a16:creationId xmlns:a16="http://schemas.microsoft.com/office/drawing/2014/main" id="{E04638E0-4536-764B-B005-414F3AB3A1FB}"/>
                  </a:ext>
                </a:extLst>
              </p:cNvPr>
              <p:cNvSpPr>
                <a:spLocks noChangeShapeType="1"/>
              </p:cNvSpPr>
              <p:nvPr/>
            </p:nvSpPr>
            <p:spPr bwMode="auto">
              <a:xfrm>
                <a:off x="1762" y="1628"/>
                <a:ext cx="200" cy="222"/>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44457" name="Rectangle 41">
              <a:extLst>
                <a:ext uri="{FF2B5EF4-FFF2-40B4-BE49-F238E27FC236}">
                  <a16:creationId xmlns:a16="http://schemas.microsoft.com/office/drawing/2014/main" id="{E2606AE3-705A-4E47-9CF8-F07ECFE9538E}"/>
                </a:ext>
              </a:extLst>
            </p:cNvPr>
            <p:cNvSpPr>
              <a:spLocks noChangeArrowheads="1"/>
            </p:cNvSpPr>
            <p:nvPr/>
          </p:nvSpPr>
          <p:spPr bwMode="auto">
            <a:xfrm>
              <a:off x="1256" y="1897"/>
              <a:ext cx="80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effectLst>
                    <a:outerShdw blurRad="38100" dist="38100" dir="2700000" algn="tl">
                      <a:srgbClr val="1C1C1C"/>
                    </a:outerShdw>
                  </a:effectLst>
                  <a:latin typeface="Courier New" panose="02070309020205020404" pitchFamily="49" charset="0"/>
                </a:rPr>
                <a:t>GL_LINES</a:t>
              </a:r>
            </a:p>
          </p:txBody>
        </p:sp>
      </p:grpSp>
      <p:grpSp>
        <p:nvGrpSpPr>
          <p:cNvPr id="444458" name="Group 42">
            <a:extLst>
              <a:ext uri="{FF2B5EF4-FFF2-40B4-BE49-F238E27FC236}">
                <a16:creationId xmlns:a16="http://schemas.microsoft.com/office/drawing/2014/main" id="{79A23637-B6E1-A343-AB5D-46CC5A5B670A}"/>
              </a:ext>
            </a:extLst>
          </p:cNvPr>
          <p:cNvGrpSpPr>
            <a:grpSpLocks/>
          </p:cNvGrpSpPr>
          <p:nvPr/>
        </p:nvGrpSpPr>
        <p:grpSpPr bwMode="auto">
          <a:xfrm>
            <a:off x="6702425" y="2586039"/>
            <a:ext cx="1822450" cy="1519237"/>
            <a:chOff x="3262" y="1453"/>
            <a:chExt cx="1148" cy="1024"/>
          </a:xfrm>
        </p:grpSpPr>
        <p:sp>
          <p:nvSpPr>
            <p:cNvPr id="444459" name="Freeform 43">
              <a:extLst>
                <a:ext uri="{FF2B5EF4-FFF2-40B4-BE49-F238E27FC236}">
                  <a16:creationId xmlns:a16="http://schemas.microsoft.com/office/drawing/2014/main" id="{AD0EC012-2FC3-8E43-8992-BB84410B9C90}"/>
                </a:ext>
              </a:extLst>
            </p:cNvPr>
            <p:cNvSpPr>
              <a:spLocks/>
            </p:cNvSpPr>
            <p:nvPr/>
          </p:nvSpPr>
          <p:spPr bwMode="auto">
            <a:xfrm>
              <a:off x="3564" y="1453"/>
              <a:ext cx="665" cy="715"/>
            </a:xfrm>
            <a:custGeom>
              <a:avLst/>
              <a:gdLst>
                <a:gd name="T0" fmla="*/ 336 w 665"/>
                <a:gd name="T1" fmla="*/ 307 h 715"/>
                <a:gd name="T2" fmla="*/ 243 w 665"/>
                <a:gd name="T3" fmla="*/ 50 h 715"/>
                <a:gd name="T4" fmla="*/ 586 w 665"/>
                <a:gd name="T5" fmla="*/ 0 h 715"/>
                <a:gd name="T6" fmla="*/ 0 w 665"/>
                <a:gd name="T7" fmla="*/ 264 h 715"/>
                <a:gd name="T8" fmla="*/ 429 w 665"/>
                <a:gd name="T9" fmla="*/ 714 h 715"/>
                <a:gd name="T10" fmla="*/ 664 w 665"/>
                <a:gd name="T11" fmla="*/ 278 h 715"/>
                <a:gd name="T12" fmla="*/ 336 w 665"/>
                <a:gd name="T13" fmla="*/ 307 h 715"/>
              </a:gdLst>
              <a:ahLst/>
              <a:cxnLst>
                <a:cxn ang="0">
                  <a:pos x="T0" y="T1"/>
                </a:cxn>
                <a:cxn ang="0">
                  <a:pos x="T2" y="T3"/>
                </a:cxn>
                <a:cxn ang="0">
                  <a:pos x="T4" y="T5"/>
                </a:cxn>
                <a:cxn ang="0">
                  <a:pos x="T6" y="T7"/>
                </a:cxn>
                <a:cxn ang="0">
                  <a:pos x="T8" y="T9"/>
                </a:cxn>
                <a:cxn ang="0">
                  <a:pos x="T10" y="T11"/>
                </a:cxn>
                <a:cxn ang="0">
                  <a:pos x="T12" y="T13"/>
                </a:cxn>
              </a:cxnLst>
              <a:rect l="0" t="0" r="r" b="b"/>
              <a:pathLst>
                <a:path w="665" h="715">
                  <a:moveTo>
                    <a:pt x="336" y="307"/>
                  </a:moveTo>
                  <a:lnTo>
                    <a:pt x="243" y="50"/>
                  </a:lnTo>
                  <a:lnTo>
                    <a:pt x="586" y="0"/>
                  </a:lnTo>
                  <a:lnTo>
                    <a:pt x="0" y="264"/>
                  </a:lnTo>
                  <a:lnTo>
                    <a:pt x="429" y="714"/>
                  </a:lnTo>
                  <a:lnTo>
                    <a:pt x="664" y="278"/>
                  </a:lnTo>
                  <a:lnTo>
                    <a:pt x="336" y="307"/>
                  </a:lnTo>
                </a:path>
              </a:pathLst>
            </a:custGeom>
            <a:noFill/>
            <a:ln w="12700" cap="rnd"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60" name="Rectangle 44">
              <a:extLst>
                <a:ext uri="{FF2B5EF4-FFF2-40B4-BE49-F238E27FC236}">
                  <a16:creationId xmlns:a16="http://schemas.microsoft.com/office/drawing/2014/main" id="{DE324C29-FEC1-FE42-9193-2CB0EFF21009}"/>
                </a:ext>
              </a:extLst>
            </p:cNvPr>
            <p:cNvSpPr>
              <a:spLocks noChangeArrowheads="1"/>
            </p:cNvSpPr>
            <p:nvPr/>
          </p:nvSpPr>
          <p:spPr bwMode="auto">
            <a:xfrm>
              <a:off x="3262" y="2230"/>
              <a:ext cx="114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effectLst>
                    <a:outerShdw blurRad="38100" dist="38100" dir="2700000" algn="tl">
                      <a:srgbClr val="1C1C1C"/>
                    </a:outerShdw>
                  </a:effectLst>
                  <a:latin typeface="Courier New" panose="02070309020205020404" pitchFamily="49" charset="0"/>
                </a:rPr>
                <a:t>GL_LINE_LOOP</a:t>
              </a:r>
            </a:p>
          </p:txBody>
        </p:sp>
      </p:grpSp>
      <p:grpSp>
        <p:nvGrpSpPr>
          <p:cNvPr id="444461" name="Group 45">
            <a:extLst>
              <a:ext uri="{FF2B5EF4-FFF2-40B4-BE49-F238E27FC236}">
                <a16:creationId xmlns:a16="http://schemas.microsoft.com/office/drawing/2014/main" id="{C4D162CF-DF1D-8448-9D1F-A3BA73790981}"/>
              </a:ext>
            </a:extLst>
          </p:cNvPr>
          <p:cNvGrpSpPr>
            <a:grpSpLocks/>
          </p:cNvGrpSpPr>
          <p:nvPr/>
        </p:nvGrpSpPr>
        <p:grpSpPr bwMode="auto">
          <a:xfrm>
            <a:off x="4675189" y="2532063"/>
            <a:ext cx="1958975" cy="1573212"/>
            <a:chOff x="1985" y="1417"/>
            <a:chExt cx="1234" cy="1060"/>
          </a:xfrm>
        </p:grpSpPr>
        <p:sp>
          <p:nvSpPr>
            <p:cNvPr id="444462" name="Freeform 46">
              <a:extLst>
                <a:ext uri="{FF2B5EF4-FFF2-40B4-BE49-F238E27FC236}">
                  <a16:creationId xmlns:a16="http://schemas.microsoft.com/office/drawing/2014/main" id="{FAA0BBF1-7347-5846-ADB7-DB51B26EA326}"/>
                </a:ext>
              </a:extLst>
            </p:cNvPr>
            <p:cNvSpPr>
              <a:spLocks/>
            </p:cNvSpPr>
            <p:nvPr/>
          </p:nvSpPr>
          <p:spPr bwMode="auto">
            <a:xfrm>
              <a:off x="2214" y="1417"/>
              <a:ext cx="908" cy="665"/>
            </a:xfrm>
            <a:custGeom>
              <a:avLst/>
              <a:gdLst>
                <a:gd name="T0" fmla="*/ 393 w 908"/>
                <a:gd name="T1" fmla="*/ 471 h 665"/>
                <a:gd name="T2" fmla="*/ 115 w 908"/>
                <a:gd name="T3" fmla="*/ 79 h 665"/>
                <a:gd name="T4" fmla="*/ 0 w 908"/>
                <a:gd name="T5" fmla="*/ 379 h 665"/>
                <a:gd name="T6" fmla="*/ 907 w 908"/>
                <a:gd name="T7" fmla="*/ 229 h 665"/>
                <a:gd name="T8" fmla="*/ 407 w 908"/>
                <a:gd name="T9" fmla="*/ 0 h 665"/>
                <a:gd name="T10" fmla="*/ 715 w 908"/>
                <a:gd name="T11" fmla="*/ 557 h 665"/>
                <a:gd name="T12" fmla="*/ 315 w 908"/>
                <a:gd name="T13" fmla="*/ 664 h 665"/>
              </a:gdLst>
              <a:ahLst/>
              <a:cxnLst>
                <a:cxn ang="0">
                  <a:pos x="T0" y="T1"/>
                </a:cxn>
                <a:cxn ang="0">
                  <a:pos x="T2" y="T3"/>
                </a:cxn>
                <a:cxn ang="0">
                  <a:pos x="T4" y="T5"/>
                </a:cxn>
                <a:cxn ang="0">
                  <a:pos x="T6" y="T7"/>
                </a:cxn>
                <a:cxn ang="0">
                  <a:pos x="T8" y="T9"/>
                </a:cxn>
                <a:cxn ang="0">
                  <a:pos x="T10" y="T11"/>
                </a:cxn>
                <a:cxn ang="0">
                  <a:pos x="T12" y="T13"/>
                </a:cxn>
              </a:cxnLst>
              <a:rect l="0" t="0" r="r" b="b"/>
              <a:pathLst>
                <a:path w="908" h="665">
                  <a:moveTo>
                    <a:pt x="393" y="471"/>
                  </a:moveTo>
                  <a:lnTo>
                    <a:pt x="115" y="79"/>
                  </a:lnTo>
                  <a:lnTo>
                    <a:pt x="0" y="379"/>
                  </a:lnTo>
                  <a:lnTo>
                    <a:pt x="907" y="229"/>
                  </a:lnTo>
                  <a:lnTo>
                    <a:pt x="407" y="0"/>
                  </a:lnTo>
                  <a:lnTo>
                    <a:pt x="715" y="557"/>
                  </a:lnTo>
                  <a:lnTo>
                    <a:pt x="315" y="664"/>
                  </a:lnTo>
                </a:path>
              </a:pathLst>
            </a:custGeom>
            <a:noFill/>
            <a:ln w="12700" cap="rnd"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63" name="Rectangle 47">
              <a:extLst>
                <a:ext uri="{FF2B5EF4-FFF2-40B4-BE49-F238E27FC236}">
                  <a16:creationId xmlns:a16="http://schemas.microsoft.com/office/drawing/2014/main" id="{867AF33F-2A6D-0F4F-BC1E-067916626CA6}"/>
                </a:ext>
              </a:extLst>
            </p:cNvPr>
            <p:cNvSpPr>
              <a:spLocks noChangeArrowheads="1"/>
            </p:cNvSpPr>
            <p:nvPr/>
          </p:nvSpPr>
          <p:spPr bwMode="auto">
            <a:xfrm>
              <a:off x="1985" y="2230"/>
              <a:ext cx="1234"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effectLst>
                    <a:outerShdw blurRad="38100" dist="38100" dir="2700000" algn="tl">
                      <a:srgbClr val="1C1C1C"/>
                    </a:outerShdw>
                  </a:effectLst>
                  <a:latin typeface="Courier New" panose="02070309020205020404" pitchFamily="49" charset="0"/>
                </a:rPr>
                <a:t>GL_LINE_STRIP</a:t>
              </a:r>
            </a:p>
          </p:txBody>
        </p:sp>
      </p:grpSp>
      <p:grpSp>
        <p:nvGrpSpPr>
          <p:cNvPr id="444464" name="Group 48">
            <a:extLst>
              <a:ext uri="{FF2B5EF4-FFF2-40B4-BE49-F238E27FC236}">
                <a16:creationId xmlns:a16="http://schemas.microsoft.com/office/drawing/2014/main" id="{4EF4A092-004C-EB4B-868F-C4F38C94CFDE}"/>
              </a:ext>
            </a:extLst>
          </p:cNvPr>
          <p:cNvGrpSpPr>
            <a:grpSpLocks/>
          </p:cNvGrpSpPr>
          <p:nvPr/>
        </p:nvGrpSpPr>
        <p:grpSpPr bwMode="auto">
          <a:xfrm>
            <a:off x="3948113" y="4270375"/>
            <a:ext cx="1822450" cy="1138238"/>
            <a:chOff x="1666" y="2546"/>
            <a:chExt cx="1148" cy="767"/>
          </a:xfrm>
        </p:grpSpPr>
        <p:grpSp>
          <p:nvGrpSpPr>
            <p:cNvPr id="444465" name="Group 49">
              <a:extLst>
                <a:ext uri="{FF2B5EF4-FFF2-40B4-BE49-F238E27FC236}">
                  <a16:creationId xmlns:a16="http://schemas.microsoft.com/office/drawing/2014/main" id="{B5529E06-0F52-0A42-8E56-C7853AC0E9F4}"/>
                </a:ext>
              </a:extLst>
            </p:cNvPr>
            <p:cNvGrpSpPr>
              <a:grpSpLocks/>
            </p:cNvGrpSpPr>
            <p:nvPr/>
          </p:nvGrpSpPr>
          <p:grpSpPr bwMode="auto">
            <a:xfrm>
              <a:off x="1936" y="2546"/>
              <a:ext cx="730" cy="437"/>
              <a:chOff x="1936" y="2546"/>
              <a:chExt cx="730" cy="437"/>
            </a:xfrm>
          </p:grpSpPr>
          <p:sp>
            <p:nvSpPr>
              <p:cNvPr id="444466" name="Freeform 50">
                <a:extLst>
                  <a:ext uri="{FF2B5EF4-FFF2-40B4-BE49-F238E27FC236}">
                    <a16:creationId xmlns:a16="http://schemas.microsoft.com/office/drawing/2014/main" id="{C8EF428B-122B-EC42-857D-6C2B90C0E23F}"/>
                  </a:ext>
                </a:extLst>
              </p:cNvPr>
              <p:cNvSpPr>
                <a:spLocks/>
              </p:cNvSpPr>
              <p:nvPr/>
            </p:nvSpPr>
            <p:spPr bwMode="auto">
              <a:xfrm>
                <a:off x="1936" y="2546"/>
                <a:ext cx="244" cy="187"/>
              </a:xfrm>
              <a:custGeom>
                <a:avLst/>
                <a:gdLst>
                  <a:gd name="T0" fmla="*/ 158 w 244"/>
                  <a:gd name="T1" fmla="*/ 0 h 187"/>
                  <a:gd name="T2" fmla="*/ 0 w 244"/>
                  <a:gd name="T3" fmla="*/ 171 h 187"/>
                  <a:gd name="T4" fmla="*/ 243 w 244"/>
                  <a:gd name="T5" fmla="*/ 186 h 187"/>
                  <a:gd name="T6" fmla="*/ 158 w 244"/>
                  <a:gd name="T7" fmla="*/ 0 h 187"/>
                </a:gdLst>
                <a:ahLst/>
                <a:cxnLst>
                  <a:cxn ang="0">
                    <a:pos x="T0" y="T1"/>
                  </a:cxn>
                  <a:cxn ang="0">
                    <a:pos x="T2" y="T3"/>
                  </a:cxn>
                  <a:cxn ang="0">
                    <a:pos x="T4" y="T5"/>
                  </a:cxn>
                  <a:cxn ang="0">
                    <a:pos x="T6" y="T7"/>
                  </a:cxn>
                </a:cxnLst>
                <a:rect l="0" t="0" r="r" b="b"/>
                <a:pathLst>
                  <a:path w="244" h="187">
                    <a:moveTo>
                      <a:pt x="158" y="0"/>
                    </a:moveTo>
                    <a:lnTo>
                      <a:pt x="0" y="171"/>
                    </a:lnTo>
                    <a:lnTo>
                      <a:pt x="243" y="186"/>
                    </a:lnTo>
                    <a:lnTo>
                      <a:pt x="158" y="0"/>
                    </a:lnTo>
                  </a:path>
                </a:pathLst>
              </a:custGeom>
              <a:solidFill>
                <a:schemeClr val="accent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67" name="Freeform 51">
                <a:extLst>
                  <a:ext uri="{FF2B5EF4-FFF2-40B4-BE49-F238E27FC236}">
                    <a16:creationId xmlns:a16="http://schemas.microsoft.com/office/drawing/2014/main" id="{0D1CC14A-0BE9-A240-963E-679C4D9FE69E}"/>
                  </a:ext>
                </a:extLst>
              </p:cNvPr>
              <p:cNvSpPr>
                <a:spLocks/>
              </p:cNvSpPr>
              <p:nvPr/>
            </p:nvSpPr>
            <p:spPr bwMode="auto">
              <a:xfrm>
                <a:off x="2215" y="2696"/>
                <a:ext cx="451" cy="287"/>
              </a:xfrm>
              <a:custGeom>
                <a:avLst/>
                <a:gdLst>
                  <a:gd name="T0" fmla="*/ 129 w 451"/>
                  <a:gd name="T1" fmla="*/ 0 h 287"/>
                  <a:gd name="T2" fmla="*/ 0 w 451"/>
                  <a:gd name="T3" fmla="*/ 179 h 287"/>
                  <a:gd name="T4" fmla="*/ 450 w 451"/>
                  <a:gd name="T5" fmla="*/ 286 h 287"/>
                  <a:gd name="T6" fmla="*/ 129 w 451"/>
                  <a:gd name="T7" fmla="*/ 0 h 287"/>
                </a:gdLst>
                <a:ahLst/>
                <a:cxnLst>
                  <a:cxn ang="0">
                    <a:pos x="T0" y="T1"/>
                  </a:cxn>
                  <a:cxn ang="0">
                    <a:pos x="T2" y="T3"/>
                  </a:cxn>
                  <a:cxn ang="0">
                    <a:pos x="T4" y="T5"/>
                  </a:cxn>
                  <a:cxn ang="0">
                    <a:pos x="T6" y="T7"/>
                  </a:cxn>
                </a:cxnLst>
                <a:rect l="0" t="0" r="r" b="b"/>
                <a:pathLst>
                  <a:path w="451" h="287">
                    <a:moveTo>
                      <a:pt x="129" y="0"/>
                    </a:moveTo>
                    <a:lnTo>
                      <a:pt x="0" y="179"/>
                    </a:lnTo>
                    <a:lnTo>
                      <a:pt x="450" y="286"/>
                    </a:lnTo>
                    <a:lnTo>
                      <a:pt x="129" y="0"/>
                    </a:lnTo>
                  </a:path>
                </a:pathLst>
              </a:custGeom>
              <a:solidFill>
                <a:schemeClr val="accent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4468" name="Rectangle 52">
              <a:extLst>
                <a:ext uri="{FF2B5EF4-FFF2-40B4-BE49-F238E27FC236}">
                  <a16:creationId xmlns:a16="http://schemas.microsoft.com/office/drawing/2014/main" id="{595146BA-DE72-FA4F-AA79-E7558C576323}"/>
                </a:ext>
              </a:extLst>
            </p:cNvPr>
            <p:cNvSpPr>
              <a:spLocks noChangeArrowheads="1"/>
            </p:cNvSpPr>
            <p:nvPr/>
          </p:nvSpPr>
          <p:spPr bwMode="auto">
            <a:xfrm>
              <a:off x="1666" y="3066"/>
              <a:ext cx="114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effectLst>
                    <a:outerShdw blurRad="38100" dist="38100" dir="2700000" algn="tl">
                      <a:srgbClr val="1C1C1C"/>
                    </a:outerShdw>
                  </a:effectLst>
                  <a:latin typeface="Courier New" panose="02070309020205020404" pitchFamily="49" charset="0"/>
                </a:rPr>
                <a:t>GL_TRIANGLES</a:t>
              </a:r>
            </a:p>
          </p:txBody>
        </p:sp>
      </p:grpSp>
      <p:grpSp>
        <p:nvGrpSpPr>
          <p:cNvPr id="444469" name="Group 53">
            <a:extLst>
              <a:ext uri="{FF2B5EF4-FFF2-40B4-BE49-F238E27FC236}">
                <a16:creationId xmlns:a16="http://schemas.microsoft.com/office/drawing/2014/main" id="{10718323-300B-2844-B167-BCC58AC9C5A2}"/>
              </a:ext>
            </a:extLst>
          </p:cNvPr>
          <p:cNvGrpSpPr>
            <a:grpSpLocks/>
          </p:cNvGrpSpPr>
          <p:nvPr/>
        </p:nvGrpSpPr>
        <p:grpSpPr bwMode="auto">
          <a:xfrm>
            <a:off x="7227888" y="4275138"/>
            <a:ext cx="1276350" cy="1606550"/>
            <a:chOff x="3680" y="2648"/>
            <a:chExt cx="804" cy="1083"/>
          </a:xfrm>
        </p:grpSpPr>
        <p:grpSp>
          <p:nvGrpSpPr>
            <p:cNvPr id="444470" name="Group 54">
              <a:extLst>
                <a:ext uri="{FF2B5EF4-FFF2-40B4-BE49-F238E27FC236}">
                  <a16:creationId xmlns:a16="http://schemas.microsoft.com/office/drawing/2014/main" id="{025C440C-83C4-FD4B-AC04-48FE2CF9EDBF}"/>
                </a:ext>
              </a:extLst>
            </p:cNvPr>
            <p:cNvGrpSpPr>
              <a:grpSpLocks/>
            </p:cNvGrpSpPr>
            <p:nvPr/>
          </p:nvGrpSpPr>
          <p:grpSpPr bwMode="auto">
            <a:xfrm>
              <a:off x="3842" y="2648"/>
              <a:ext cx="484" cy="718"/>
              <a:chOff x="3842" y="2648"/>
              <a:chExt cx="484" cy="718"/>
            </a:xfrm>
          </p:grpSpPr>
          <p:sp>
            <p:nvSpPr>
              <p:cNvPr id="444471" name="Freeform 55">
                <a:extLst>
                  <a:ext uri="{FF2B5EF4-FFF2-40B4-BE49-F238E27FC236}">
                    <a16:creationId xmlns:a16="http://schemas.microsoft.com/office/drawing/2014/main" id="{EE181210-E338-E94B-8DBB-E02D6A45F055}"/>
                  </a:ext>
                </a:extLst>
              </p:cNvPr>
              <p:cNvSpPr>
                <a:spLocks/>
              </p:cNvSpPr>
              <p:nvPr/>
            </p:nvSpPr>
            <p:spPr bwMode="auto">
              <a:xfrm>
                <a:off x="3842" y="2648"/>
                <a:ext cx="386" cy="337"/>
              </a:xfrm>
              <a:custGeom>
                <a:avLst/>
                <a:gdLst>
                  <a:gd name="T0" fmla="*/ 0 w 386"/>
                  <a:gd name="T1" fmla="*/ 239 h 337"/>
                  <a:gd name="T2" fmla="*/ 127 w 386"/>
                  <a:gd name="T3" fmla="*/ 0 h 337"/>
                  <a:gd name="T4" fmla="*/ 385 w 386"/>
                  <a:gd name="T5" fmla="*/ 102 h 337"/>
                  <a:gd name="T6" fmla="*/ 268 w 386"/>
                  <a:gd name="T7" fmla="*/ 336 h 337"/>
                  <a:gd name="T8" fmla="*/ 0 w 386"/>
                  <a:gd name="T9" fmla="*/ 239 h 337"/>
                </a:gdLst>
                <a:ahLst/>
                <a:cxnLst>
                  <a:cxn ang="0">
                    <a:pos x="T0" y="T1"/>
                  </a:cxn>
                  <a:cxn ang="0">
                    <a:pos x="T2" y="T3"/>
                  </a:cxn>
                  <a:cxn ang="0">
                    <a:pos x="T4" y="T5"/>
                  </a:cxn>
                  <a:cxn ang="0">
                    <a:pos x="T6" y="T7"/>
                  </a:cxn>
                  <a:cxn ang="0">
                    <a:pos x="T8" y="T9"/>
                  </a:cxn>
                </a:cxnLst>
                <a:rect l="0" t="0" r="r" b="b"/>
                <a:pathLst>
                  <a:path w="386" h="337">
                    <a:moveTo>
                      <a:pt x="0" y="239"/>
                    </a:moveTo>
                    <a:lnTo>
                      <a:pt x="127" y="0"/>
                    </a:lnTo>
                    <a:lnTo>
                      <a:pt x="385" y="102"/>
                    </a:lnTo>
                    <a:lnTo>
                      <a:pt x="268" y="336"/>
                    </a:lnTo>
                    <a:lnTo>
                      <a:pt x="0" y="239"/>
                    </a:lnTo>
                  </a:path>
                </a:pathLst>
              </a:custGeom>
              <a:solidFill>
                <a:schemeClr val="accent1"/>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4472" name="Freeform 56">
                <a:extLst>
                  <a:ext uri="{FF2B5EF4-FFF2-40B4-BE49-F238E27FC236}">
                    <a16:creationId xmlns:a16="http://schemas.microsoft.com/office/drawing/2014/main" id="{D304630B-BC1B-184D-A8AE-A0519AC36594}"/>
                  </a:ext>
                </a:extLst>
              </p:cNvPr>
              <p:cNvSpPr>
                <a:spLocks/>
              </p:cNvSpPr>
              <p:nvPr/>
            </p:nvSpPr>
            <p:spPr bwMode="auto">
              <a:xfrm>
                <a:off x="3842" y="3140"/>
                <a:ext cx="484" cy="226"/>
              </a:xfrm>
              <a:custGeom>
                <a:avLst/>
                <a:gdLst>
                  <a:gd name="T0" fmla="*/ 0 w 484"/>
                  <a:gd name="T1" fmla="*/ 225 h 226"/>
                  <a:gd name="T2" fmla="*/ 83 w 484"/>
                  <a:gd name="T3" fmla="*/ 0 h 226"/>
                  <a:gd name="T4" fmla="*/ 483 w 484"/>
                  <a:gd name="T5" fmla="*/ 0 h 226"/>
                  <a:gd name="T6" fmla="*/ 444 w 484"/>
                  <a:gd name="T7" fmla="*/ 88 h 226"/>
                  <a:gd name="T8" fmla="*/ 0 w 484"/>
                  <a:gd name="T9" fmla="*/ 225 h 226"/>
                </a:gdLst>
                <a:ahLst/>
                <a:cxnLst>
                  <a:cxn ang="0">
                    <a:pos x="T0" y="T1"/>
                  </a:cxn>
                  <a:cxn ang="0">
                    <a:pos x="T2" y="T3"/>
                  </a:cxn>
                  <a:cxn ang="0">
                    <a:pos x="T4" y="T5"/>
                  </a:cxn>
                  <a:cxn ang="0">
                    <a:pos x="T6" y="T7"/>
                  </a:cxn>
                  <a:cxn ang="0">
                    <a:pos x="T8" y="T9"/>
                  </a:cxn>
                </a:cxnLst>
                <a:rect l="0" t="0" r="r" b="b"/>
                <a:pathLst>
                  <a:path w="484" h="226">
                    <a:moveTo>
                      <a:pt x="0" y="225"/>
                    </a:moveTo>
                    <a:lnTo>
                      <a:pt x="83" y="0"/>
                    </a:lnTo>
                    <a:lnTo>
                      <a:pt x="483" y="0"/>
                    </a:lnTo>
                    <a:lnTo>
                      <a:pt x="444" y="88"/>
                    </a:lnTo>
                    <a:lnTo>
                      <a:pt x="0" y="225"/>
                    </a:lnTo>
                  </a:path>
                </a:pathLst>
              </a:custGeom>
              <a:solidFill>
                <a:schemeClr val="accent2"/>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444473" name="Rectangle 57">
              <a:extLst>
                <a:ext uri="{FF2B5EF4-FFF2-40B4-BE49-F238E27FC236}">
                  <a16:creationId xmlns:a16="http://schemas.microsoft.com/office/drawing/2014/main" id="{AADDD958-F2B4-1944-8A70-DF7301D52761}"/>
                </a:ext>
              </a:extLst>
            </p:cNvPr>
            <p:cNvSpPr>
              <a:spLocks noChangeArrowheads="1"/>
            </p:cNvSpPr>
            <p:nvPr/>
          </p:nvSpPr>
          <p:spPr bwMode="auto">
            <a:xfrm>
              <a:off x="3680" y="3483"/>
              <a:ext cx="80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a:effectLst>
                    <a:outerShdw blurRad="38100" dist="38100" dir="2700000" algn="tl">
                      <a:srgbClr val="1C1C1C"/>
                    </a:outerShdw>
                  </a:effectLst>
                  <a:latin typeface="Courier New" panose="02070309020205020404" pitchFamily="49" charset="0"/>
                </a:rPr>
                <a:t>GL_QUADS</a:t>
              </a:r>
            </a:p>
          </p:txBody>
        </p:sp>
      </p:grpSp>
      <p:sp>
        <p:nvSpPr>
          <p:cNvPr id="2" name="Rectangle 1">
            <a:extLst>
              <a:ext uri="{FF2B5EF4-FFF2-40B4-BE49-F238E27FC236}">
                <a16:creationId xmlns:a16="http://schemas.microsoft.com/office/drawing/2014/main" id="{3EC48CB6-E3B6-5344-BEF4-5AF4CA6ABF19}"/>
              </a:ext>
            </a:extLst>
          </p:cNvPr>
          <p:cNvSpPr/>
          <p:nvPr/>
        </p:nvSpPr>
        <p:spPr>
          <a:xfrm>
            <a:off x="779523" y="1680117"/>
            <a:ext cx="7219477" cy="523220"/>
          </a:xfrm>
          <a:prstGeom prst="rect">
            <a:avLst/>
          </a:prstGeom>
        </p:spPr>
        <p:txBody>
          <a:bodyPr wrap="none">
            <a:spAutoFit/>
          </a:bodyPr>
          <a:lstStyle/>
          <a:p>
            <a:r>
              <a:rPr lang="en-US" altLang="en-US" sz="2800" dirty="0"/>
              <a:t>All geometric primitives are specified by vertices</a:t>
            </a:r>
          </a:p>
        </p:txBody>
      </p:sp>
    </p:spTree>
    <p:extLst>
      <p:ext uri="{BB962C8B-B14F-4D97-AF65-F5344CB8AC3E}">
        <p14:creationId xmlns:p14="http://schemas.microsoft.com/office/powerpoint/2010/main" val="3453845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3">
            <a:extLst>
              <a:ext uri="{FF2B5EF4-FFF2-40B4-BE49-F238E27FC236}">
                <a16:creationId xmlns:a16="http://schemas.microsoft.com/office/drawing/2014/main" id="{D0ACDD24-5489-3445-9C8A-A2E570525275}"/>
              </a:ext>
            </a:extLst>
          </p:cNvPr>
          <p:cNvSpPr>
            <a:spLocks noGrp="1"/>
          </p:cNvSpPr>
          <p:nvPr>
            <p:ph type="sldNum" sz="quarter" idx="10"/>
          </p:nvPr>
        </p:nvSpPr>
        <p:spPr/>
        <p:txBody>
          <a:bodyPr/>
          <a:lstStyle/>
          <a:p>
            <a:fld id="{20BB6D2F-2E09-FB48-A3B4-49B6B4A6D5FE}" type="slidenum">
              <a:rPr lang="en-US" altLang="en-US"/>
              <a:pPr/>
              <a:t>25</a:t>
            </a:fld>
            <a:endParaRPr lang="en-US" altLang="en-US"/>
          </a:p>
        </p:txBody>
      </p:sp>
      <p:sp>
        <p:nvSpPr>
          <p:cNvPr id="448514" name="Rectangle 2">
            <a:extLst>
              <a:ext uri="{FF2B5EF4-FFF2-40B4-BE49-F238E27FC236}">
                <a16:creationId xmlns:a16="http://schemas.microsoft.com/office/drawing/2014/main" id="{F0464235-6995-294C-BC07-F87470D098AA}"/>
              </a:ext>
            </a:extLst>
          </p:cNvPr>
          <p:cNvSpPr>
            <a:spLocks noGrp="1" noChangeArrowheads="1"/>
          </p:cNvSpPr>
          <p:nvPr>
            <p:ph type="title"/>
          </p:nvPr>
        </p:nvSpPr>
        <p:spPr>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0488" tIns="44450" rIns="90488" bIns="44450" rtlCol="0" anchor="ctr">
            <a:normAutofit/>
          </a:bodyPr>
          <a:lstStyle/>
          <a:p>
            <a:r>
              <a:rPr lang="en-US" altLang="en-US"/>
              <a:t>OpenGL Command Formats</a:t>
            </a:r>
          </a:p>
        </p:txBody>
      </p:sp>
      <p:sp>
        <p:nvSpPr>
          <p:cNvPr id="448515" name="Rectangle 3">
            <a:extLst>
              <a:ext uri="{FF2B5EF4-FFF2-40B4-BE49-F238E27FC236}">
                <a16:creationId xmlns:a16="http://schemas.microsoft.com/office/drawing/2014/main" id="{66D73FBC-DBF2-934C-9B88-4BE0CC0974E2}"/>
              </a:ext>
            </a:extLst>
          </p:cNvPr>
          <p:cNvSpPr>
            <a:spLocks noChangeArrowheads="1"/>
          </p:cNvSpPr>
          <p:nvPr/>
        </p:nvSpPr>
        <p:spPr bwMode="auto">
          <a:xfrm>
            <a:off x="3962400" y="1828800"/>
            <a:ext cx="4135748"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sz="3200">
                <a:solidFill>
                  <a:srgbClr val="FEBF02"/>
                </a:solidFill>
                <a:effectLst>
                  <a:outerShdw blurRad="38100" dist="38100" dir="2700000" algn="tl">
                    <a:srgbClr val="FFFFFF"/>
                  </a:outerShdw>
                </a:effectLst>
                <a:latin typeface="Courier New" panose="02070309020205020404" pitchFamily="49" charset="0"/>
              </a:rPr>
              <a:t>glVertex3fv( </a:t>
            </a:r>
            <a:r>
              <a:rPr lang="en-US" altLang="en-US" sz="3200" i="1">
                <a:solidFill>
                  <a:srgbClr val="FEBF02"/>
                </a:solidFill>
                <a:effectLst>
                  <a:outerShdw blurRad="38100" dist="38100" dir="2700000" algn="tl">
                    <a:srgbClr val="FFFFFF"/>
                  </a:outerShdw>
                </a:effectLst>
                <a:latin typeface="Courier New" panose="02070309020205020404" pitchFamily="49" charset="0"/>
              </a:rPr>
              <a:t>v</a:t>
            </a:r>
            <a:r>
              <a:rPr lang="en-US" altLang="en-US" sz="3200">
                <a:solidFill>
                  <a:srgbClr val="FEBF02"/>
                </a:solidFill>
                <a:effectLst>
                  <a:outerShdw blurRad="38100" dist="38100" dir="2700000" algn="tl">
                    <a:srgbClr val="FFFFFF"/>
                  </a:outerShdw>
                </a:effectLst>
                <a:latin typeface="Courier New" panose="02070309020205020404" pitchFamily="49" charset="0"/>
              </a:rPr>
              <a:t> )</a:t>
            </a:r>
          </a:p>
        </p:txBody>
      </p:sp>
      <p:sp>
        <p:nvSpPr>
          <p:cNvPr id="448516" name="Freeform 4">
            <a:extLst>
              <a:ext uri="{FF2B5EF4-FFF2-40B4-BE49-F238E27FC236}">
                <a16:creationId xmlns:a16="http://schemas.microsoft.com/office/drawing/2014/main" id="{7D49B8AD-C71F-D642-B2DA-AA03A4019BD7}"/>
              </a:ext>
            </a:extLst>
          </p:cNvPr>
          <p:cNvSpPr>
            <a:spLocks/>
          </p:cNvSpPr>
          <p:nvPr/>
        </p:nvSpPr>
        <p:spPr bwMode="auto">
          <a:xfrm>
            <a:off x="5716588" y="2312988"/>
            <a:ext cx="685800" cy="1454150"/>
          </a:xfrm>
          <a:custGeom>
            <a:avLst/>
            <a:gdLst>
              <a:gd name="T0" fmla="*/ 431 w 432"/>
              <a:gd name="T1" fmla="*/ 0 h 916"/>
              <a:gd name="T2" fmla="*/ 431 w 432"/>
              <a:gd name="T3" fmla="*/ 426 h 916"/>
              <a:gd name="T4" fmla="*/ 0 w 432"/>
              <a:gd name="T5" fmla="*/ 665 h 916"/>
              <a:gd name="T6" fmla="*/ 0 w 432"/>
              <a:gd name="T7" fmla="*/ 915 h 916"/>
            </a:gdLst>
            <a:ahLst/>
            <a:cxnLst>
              <a:cxn ang="0">
                <a:pos x="T0" y="T1"/>
              </a:cxn>
              <a:cxn ang="0">
                <a:pos x="T2" y="T3"/>
              </a:cxn>
              <a:cxn ang="0">
                <a:pos x="T4" y="T5"/>
              </a:cxn>
              <a:cxn ang="0">
                <a:pos x="T6" y="T7"/>
              </a:cxn>
            </a:cxnLst>
            <a:rect l="0" t="0" r="r" b="b"/>
            <a:pathLst>
              <a:path w="432" h="916">
                <a:moveTo>
                  <a:pt x="431" y="0"/>
                </a:moveTo>
                <a:lnTo>
                  <a:pt x="431" y="426"/>
                </a:lnTo>
                <a:lnTo>
                  <a:pt x="0" y="665"/>
                </a:lnTo>
                <a:lnTo>
                  <a:pt x="0" y="915"/>
                </a:lnTo>
              </a:path>
            </a:pathLst>
          </a:custGeom>
          <a:noFill/>
          <a:ln w="12700" cap="rnd" cmpd="sng">
            <a:solidFill>
              <a:srgbClr val="FEBF02"/>
            </a:solidFill>
            <a:prstDash val="solid"/>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8517" name="Rectangle 5">
            <a:extLst>
              <a:ext uri="{FF2B5EF4-FFF2-40B4-BE49-F238E27FC236}">
                <a16:creationId xmlns:a16="http://schemas.microsoft.com/office/drawing/2014/main" id="{2A58F1B9-FDC6-6F4B-909E-F88CD1C6276E}"/>
              </a:ext>
            </a:extLst>
          </p:cNvPr>
          <p:cNvSpPr>
            <a:spLocks noChangeArrowheads="1"/>
          </p:cNvSpPr>
          <p:nvPr/>
        </p:nvSpPr>
        <p:spPr bwMode="auto">
          <a:xfrm>
            <a:off x="2043114" y="3795713"/>
            <a:ext cx="1724831" cy="708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sz="2000" i="1">
                <a:solidFill>
                  <a:srgbClr val="FEBF02"/>
                </a:solidFill>
                <a:effectLst>
                  <a:outerShdw blurRad="38100" dist="38100" dir="2700000" algn="tl">
                    <a:srgbClr val="FFFFFF"/>
                  </a:outerShdw>
                </a:effectLst>
                <a:latin typeface="Courier New" panose="02070309020205020404" pitchFamily="49" charset="0"/>
              </a:rPr>
              <a:t>Number of</a:t>
            </a:r>
          </a:p>
          <a:p>
            <a:pPr algn="l"/>
            <a:r>
              <a:rPr lang="en-US" altLang="en-US" sz="2000" i="1">
                <a:solidFill>
                  <a:srgbClr val="FEBF02"/>
                </a:solidFill>
                <a:effectLst>
                  <a:outerShdw blurRad="38100" dist="38100" dir="2700000" algn="tl">
                    <a:srgbClr val="FFFFFF"/>
                  </a:outerShdw>
                </a:effectLst>
                <a:latin typeface="Courier New" panose="02070309020205020404" pitchFamily="49" charset="0"/>
              </a:rPr>
              <a:t>components</a:t>
            </a:r>
          </a:p>
        </p:txBody>
      </p:sp>
      <p:sp>
        <p:nvSpPr>
          <p:cNvPr id="448518" name="Rectangle 6">
            <a:extLst>
              <a:ext uri="{FF2B5EF4-FFF2-40B4-BE49-F238E27FC236}">
                <a16:creationId xmlns:a16="http://schemas.microsoft.com/office/drawing/2014/main" id="{2E5D6A71-0054-C342-83A9-6370A94F2C40}"/>
              </a:ext>
            </a:extLst>
          </p:cNvPr>
          <p:cNvSpPr>
            <a:spLocks noChangeArrowheads="1"/>
          </p:cNvSpPr>
          <p:nvPr/>
        </p:nvSpPr>
        <p:spPr bwMode="auto">
          <a:xfrm>
            <a:off x="2006600" y="4557713"/>
            <a:ext cx="1785938" cy="838200"/>
          </a:xfrm>
          <a:prstGeom prst="rect">
            <a:avLst/>
          </a:prstGeom>
          <a:noFill/>
          <a:ln w="12700">
            <a:solidFill>
              <a:srgbClr val="FEBF0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sz="1600">
                <a:solidFill>
                  <a:schemeClr val="tx2"/>
                </a:solidFill>
                <a:effectLst>
                  <a:outerShdw blurRad="38100" dist="38100" dir="2700000" algn="tl">
                    <a:srgbClr val="FFFFFF"/>
                  </a:outerShdw>
                </a:effectLst>
                <a:latin typeface="Courier New" panose="02070309020205020404" pitchFamily="49" charset="0"/>
              </a:rPr>
              <a:t>2 - (x,y) </a:t>
            </a:r>
          </a:p>
          <a:p>
            <a:pPr algn="l"/>
            <a:r>
              <a:rPr lang="en-US" altLang="en-US" sz="1600">
                <a:solidFill>
                  <a:schemeClr val="tx2"/>
                </a:solidFill>
                <a:effectLst>
                  <a:outerShdw blurRad="38100" dist="38100" dir="2700000" algn="tl">
                    <a:srgbClr val="FFFFFF"/>
                  </a:outerShdw>
                </a:effectLst>
                <a:latin typeface="Courier New" panose="02070309020205020404" pitchFamily="49" charset="0"/>
              </a:rPr>
              <a:t>3 - (x,y,z)</a:t>
            </a:r>
          </a:p>
          <a:p>
            <a:pPr algn="l"/>
            <a:r>
              <a:rPr lang="en-US" altLang="en-US" sz="1600">
                <a:solidFill>
                  <a:schemeClr val="tx2"/>
                </a:solidFill>
                <a:effectLst>
                  <a:outerShdw blurRad="38100" dist="38100" dir="2700000" algn="tl">
                    <a:srgbClr val="FFFFFF"/>
                  </a:outerShdw>
                </a:effectLst>
                <a:latin typeface="Courier New" panose="02070309020205020404" pitchFamily="49" charset="0"/>
              </a:rPr>
              <a:t>4 - (x,y,z,w)</a:t>
            </a:r>
          </a:p>
        </p:txBody>
      </p:sp>
      <p:sp>
        <p:nvSpPr>
          <p:cNvPr id="448519" name="Rectangle 7">
            <a:extLst>
              <a:ext uri="{FF2B5EF4-FFF2-40B4-BE49-F238E27FC236}">
                <a16:creationId xmlns:a16="http://schemas.microsoft.com/office/drawing/2014/main" id="{663B1020-F862-E240-B108-66CE4FA5DB01}"/>
              </a:ext>
            </a:extLst>
          </p:cNvPr>
          <p:cNvSpPr>
            <a:spLocks noChangeArrowheads="1"/>
          </p:cNvSpPr>
          <p:nvPr/>
        </p:nvSpPr>
        <p:spPr bwMode="auto">
          <a:xfrm>
            <a:off x="4987926" y="3787775"/>
            <a:ext cx="1570943"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sz="2000" i="1">
                <a:solidFill>
                  <a:srgbClr val="FEBF02"/>
                </a:solidFill>
                <a:effectLst>
                  <a:outerShdw blurRad="38100" dist="38100" dir="2700000" algn="tl">
                    <a:srgbClr val="FFFFFF"/>
                  </a:outerShdw>
                </a:effectLst>
                <a:latin typeface="Courier New" panose="02070309020205020404" pitchFamily="49" charset="0"/>
              </a:rPr>
              <a:t>Data Type</a:t>
            </a:r>
          </a:p>
        </p:txBody>
      </p:sp>
      <p:sp>
        <p:nvSpPr>
          <p:cNvPr id="448520" name="Rectangle 8">
            <a:extLst>
              <a:ext uri="{FF2B5EF4-FFF2-40B4-BE49-F238E27FC236}">
                <a16:creationId xmlns:a16="http://schemas.microsoft.com/office/drawing/2014/main" id="{55C4B853-61F9-5D4B-8C33-2A7454CED445}"/>
              </a:ext>
            </a:extLst>
          </p:cNvPr>
          <p:cNvSpPr>
            <a:spLocks noChangeArrowheads="1"/>
          </p:cNvSpPr>
          <p:nvPr/>
        </p:nvSpPr>
        <p:spPr bwMode="auto">
          <a:xfrm>
            <a:off x="4510088" y="4178301"/>
            <a:ext cx="2519362" cy="2060575"/>
          </a:xfrm>
          <a:prstGeom prst="rect">
            <a:avLst/>
          </a:prstGeom>
          <a:noFill/>
          <a:ln w="12700">
            <a:solidFill>
              <a:srgbClr val="FEBF0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sz="1600">
                <a:solidFill>
                  <a:schemeClr val="tx2"/>
                </a:solidFill>
                <a:effectLst>
                  <a:outerShdw blurRad="38100" dist="38100" dir="2700000" algn="tl">
                    <a:srgbClr val="FFFFFF"/>
                  </a:outerShdw>
                </a:effectLst>
                <a:latin typeface="Courier New" panose="02070309020205020404" pitchFamily="49" charset="0"/>
              </a:rPr>
              <a:t>b  - byte</a:t>
            </a:r>
          </a:p>
          <a:p>
            <a:pPr algn="l"/>
            <a:r>
              <a:rPr lang="en-US" altLang="en-US" sz="1600">
                <a:solidFill>
                  <a:schemeClr val="tx2"/>
                </a:solidFill>
                <a:effectLst>
                  <a:outerShdw blurRad="38100" dist="38100" dir="2700000" algn="tl">
                    <a:srgbClr val="FFFFFF"/>
                  </a:outerShdw>
                </a:effectLst>
                <a:latin typeface="Courier New" panose="02070309020205020404" pitchFamily="49" charset="0"/>
              </a:rPr>
              <a:t>ub - unsigned byte</a:t>
            </a:r>
          </a:p>
          <a:p>
            <a:pPr algn="l"/>
            <a:r>
              <a:rPr lang="en-US" altLang="en-US" sz="1600">
                <a:solidFill>
                  <a:schemeClr val="tx2"/>
                </a:solidFill>
                <a:effectLst>
                  <a:outerShdw blurRad="38100" dist="38100" dir="2700000" algn="tl">
                    <a:srgbClr val="FFFFFF"/>
                  </a:outerShdw>
                </a:effectLst>
                <a:latin typeface="Courier New" panose="02070309020205020404" pitchFamily="49" charset="0"/>
              </a:rPr>
              <a:t>s  - short</a:t>
            </a:r>
          </a:p>
          <a:p>
            <a:pPr algn="l"/>
            <a:r>
              <a:rPr lang="en-US" altLang="en-US" sz="1600">
                <a:solidFill>
                  <a:schemeClr val="tx2"/>
                </a:solidFill>
                <a:effectLst>
                  <a:outerShdw blurRad="38100" dist="38100" dir="2700000" algn="tl">
                    <a:srgbClr val="FFFFFF"/>
                  </a:outerShdw>
                </a:effectLst>
                <a:latin typeface="Courier New" panose="02070309020205020404" pitchFamily="49" charset="0"/>
              </a:rPr>
              <a:t>us - unsigned short</a:t>
            </a:r>
          </a:p>
          <a:p>
            <a:pPr algn="l"/>
            <a:r>
              <a:rPr lang="en-US" altLang="en-US" sz="1600">
                <a:solidFill>
                  <a:schemeClr val="tx2"/>
                </a:solidFill>
                <a:effectLst>
                  <a:outerShdw blurRad="38100" dist="38100" dir="2700000" algn="tl">
                    <a:srgbClr val="FFFFFF"/>
                  </a:outerShdw>
                </a:effectLst>
                <a:latin typeface="Courier New" panose="02070309020205020404" pitchFamily="49" charset="0"/>
              </a:rPr>
              <a:t>i  - int</a:t>
            </a:r>
          </a:p>
          <a:p>
            <a:pPr algn="l"/>
            <a:r>
              <a:rPr lang="en-US" altLang="en-US" sz="1600">
                <a:solidFill>
                  <a:schemeClr val="tx2"/>
                </a:solidFill>
                <a:effectLst>
                  <a:outerShdw blurRad="38100" dist="38100" dir="2700000" algn="tl">
                    <a:srgbClr val="FFFFFF"/>
                  </a:outerShdw>
                </a:effectLst>
                <a:latin typeface="Courier New" panose="02070309020205020404" pitchFamily="49" charset="0"/>
              </a:rPr>
              <a:t>ui - unsigned int</a:t>
            </a:r>
          </a:p>
          <a:p>
            <a:pPr algn="l"/>
            <a:r>
              <a:rPr lang="en-US" altLang="en-US" sz="1600">
                <a:solidFill>
                  <a:schemeClr val="tx2"/>
                </a:solidFill>
                <a:effectLst>
                  <a:outerShdw blurRad="38100" dist="38100" dir="2700000" algn="tl">
                    <a:srgbClr val="FFFFFF"/>
                  </a:outerShdw>
                </a:effectLst>
                <a:latin typeface="Courier New" panose="02070309020205020404" pitchFamily="49" charset="0"/>
              </a:rPr>
              <a:t>f  - float</a:t>
            </a:r>
          </a:p>
          <a:p>
            <a:pPr algn="l"/>
            <a:r>
              <a:rPr lang="en-US" altLang="en-US" sz="1600">
                <a:solidFill>
                  <a:schemeClr val="tx2"/>
                </a:solidFill>
                <a:effectLst>
                  <a:outerShdw blurRad="38100" dist="38100" dir="2700000" algn="tl">
                    <a:srgbClr val="FFFFFF"/>
                  </a:outerShdw>
                </a:effectLst>
                <a:latin typeface="Courier New" panose="02070309020205020404" pitchFamily="49" charset="0"/>
              </a:rPr>
              <a:t>d  - double</a:t>
            </a:r>
          </a:p>
        </p:txBody>
      </p:sp>
      <p:sp>
        <p:nvSpPr>
          <p:cNvPr id="448521" name="Rectangle 9">
            <a:extLst>
              <a:ext uri="{FF2B5EF4-FFF2-40B4-BE49-F238E27FC236}">
                <a16:creationId xmlns:a16="http://schemas.microsoft.com/office/drawing/2014/main" id="{66E2799D-281C-9442-891D-46B0621F89A7}"/>
              </a:ext>
            </a:extLst>
          </p:cNvPr>
          <p:cNvSpPr>
            <a:spLocks noChangeArrowheads="1"/>
          </p:cNvSpPr>
          <p:nvPr/>
        </p:nvSpPr>
        <p:spPr bwMode="auto">
          <a:xfrm>
            <a:off x="8320088" y="3787775"/>
            <a:ext cx="1109278"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a:r>
              <a:rPr lang="en-US" altLang="en-US" sz="2000" i="1">
                <a:solidFill>
                  <a:srgbClr val="FEBF02"/>
                </a:solidFill>
                <a:effectLst>
                  <a:outerShdw blurRad="38100" dist="38100" dir="2700000" algn="tl">
                    <a:srgbClr val="FFFFFF"/>
                  </a:outerShdw>
                </a:effectLst>
                <a:latin typeface="Courier New" panose="02070309020205020404" pitchFamily="49" charset="0"/>
              </a:rPr>
              <a:t>Vector</a:t>
            </a:r>
          </a:p>
        </p:txBody>
      </p:sp>
      <p:sp>
        <p:nvSpPr>
          <p:cNvPr id="448522" name="Rectangle 10">
            <a:extLst>
              <a:ext uri="{FF2B5EF4-FFF2-40B4-BE49-F238E27FC236}">
                <a16:creationId xmlns:a16="http://schemas.microsoft.com/office/drawing/2014/main" id="{A47FD742-D412-764A-9AD3-2340FC486D6C}"/>
              </a:ext>
            </a:extLst>
          </p:cNvPr>
          <p:cNvSpPr>
            <a:spLocks noChangeArrowheads="1"/>
          </p:cNvSpPr>
          <p:nvPr/>
        </p:nvSpPr>
        <p:spPr bwMode="auto">
          <a:xfrm>
            <a:off x="7542213" y="4240214"/>
            <a:ext cx="2654300" cy="1203325"/>
          </a:xfrm>
          <a:prstGeom prst="rect">
            <a:avLst/>
          </a:prstGeom>
          <a:noFill/>
          <a:ln w="12700">
            <a:solidFill>
              <a:srgbClr val="FEBF0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en-US">
                <a:solidFill>
                  <a:schemeClr val="tx2"/>
                </a:solidFill>
                <a:effectLst>
                  <a:outerShdw blurRad="38100" dist="38100" dir="2700000" algn="tl">
                    <a:srgbClr val="FFFFFF"/>
                  </a:outerShdw>
                </a:effectLst>
                <a:latin typeface="Courier New" panose="02070309020205020404" pitchFamily="49" charset="0"/>
              </a:rPr>
              <a:t>omit “v” for</a:t>
            </a:r>
          </a:p>
          <a:p>
            <a:r>
              <a:rPr lang="en-US" altLang="en-US">
                <a:solidFill>
                  <a:schemeClr val="tx2"/>
                </a:solidFill>
                <a:effectLst>
                  <a:outerShdw blurRad="38100" dist="38100" dir="2700000" algn="tl">
                    <a:srgbClr val="FFFFFF"/>
                  </a:outerShdw>
                </a:effectLst>
                <a:latin typeface="Courier New" panose="02070309020205020404" pitchFamily="49" charset="0"/>
              </a:rPr>
              <a:t>scalar form</a:t>
            </a:r>
          </a:p>
          <a:p>
            <a:endParaRPr lang="en-US" altLang="en-US">
              <a:solidFill>
                <a:schemeClr val="tx2"/>
              </a:solidFill>
              <a:effectLst>
                <a:outerShdw blurRad="38100" dist="38100" dir="2700000" algn="tl">
                  <a:srgbClr val="FFFFFF"/>
                </a:outerShdw>
              </a:effectLst>
              <a:latin typeface="Courier New" panose="02070309020205020404" pitchFamily="49" charset="0"/>
            </a:endParaRPr>
          </a:p>
          <a:p>
            <a:r>
              <a:rPr lang="en-US" altLang="en-US">
                <a:solidFill>
                  <a:schemeClr val="tx2"/>
                </a:solidFill>
                <a:effectLst>
                  <a:outerShdw blurRad="38100" dist="38100" dir="2700000" algn="tl">
                    <a:srgbClr val="FFFFFF"/>
                  </a:outerShdw>
                </a:effectLst>
                <a:latin typeface="Courier New" panose="02070309020205020404" pitchFamily="49" charset="0"/>
              </a:rPr>
              <a:t>glVertex2f( x, y )</a:t>
            </a:r>
          </a:p>
        </p:txBody>
      </p:sp>
      <p:sp>
        <p:nvSpPr>
          <p:cNvPr id="448523" name="Freeform 11">
            <a:extLst>
              <a:ext uri="{FF2B5EF4-FFF2-40B4-BE49-F238E27FC236}">
                <a16:creationId xmlns:a16="http://schemas.microsoft.com/office/drawing/2014/main" id="{DD073E9D-39EA-2746-B6B9-6FCB161356DC}"/>
              </a:ext>
            </a:extLst>
          </p:cNvPr>
          <p:cNvSpPr>
            <a:spLocks/>
          </p:cNvSpPr>
          <p:nvPr/>
        </p:nvSpPr>
        <p:spPr bwMode="auto">
          <a:xfrm>
            <a:off x="2890838" y="2289175"/>
            <a:ext cx="3238500" cy="1454150"/>
          </a:xfrm>
          <a:custGeom>
            <a:avLst/>
            <a:gdLst>
              <a:gd name="T0" fmla="*/ 2039 w 2040"/>
              <a:gd name="T1" fmla="*/ 0 h 916"/>
              <a:gd name="T2" fmla="*/ 2039 w 2040"/>
              <a:gd name="T3" fmla="*/ 329 h 916"/>
              <a:gd name="T4" fmla="*/ 0 w 2040"/>
              <a:gd name="T5" fmla="*/ 565 h 916"/>
              <a:gd name="T6" fmla="*/ 0 w 2040"/>
              <a:gd name="T7" fmla="*/ 915 h 916"/>
            </a:gdLst>
            <a:ahLst/>
            <a:cxnLst>
              <a:cxn ang="0">
                <a:pos x="T0" y="T1"/>
              </a:cxn>
              <a:cxn ang="0">
                <a:pos x="T2" y="T3"/>
              </a:cxn>
              <a:cxn ang="0">
                <a:pos x="T4" y="T5"/>
              </a:cxn>
              <a:cxn ang="0">
                <a:pos x="T6" y="T7"/>
              </a:cxn>
            </a:cxnLst>
            <a:rect l="0" t="0" r="r" b="b"/>
            <a:pathLst>
              <a:path w="2040" h="916">
                <a:moveTo>
                  <a:pt x="2039" y="0"/>
                </a:moveTo>
                <a:lnTo>
                  <a:pt x="2039" y="329"/>
                </a:lnTo>
                <a:lnTo>
                  <a:pt x="0" y="565"/>
                </a:lnTo>
                <a:lnTo>
                  <a:pt x="0" y="915"/>
                </a:lnTo>
              </a:path>
            </a:pathLst>
          </a:custGeom>
          <a:noFill/>
          <a:ln w="12700" cap="rnd" cmpd="sng">
            <a:solidFill>
              <a:srgbClr val="FEBF02"/>
            </a:solidFill>
            <a:prstDash val="solid"/>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8524" name="Freeform 12">
            <a:extLst>
              <a:ext uri="{FF2B5EF4-FFF2-40B4-BE49-F238E27FC236}">
                <a16:creationId xmlns:a16="http://schemas.microsoft.com/office/drawing/2014/main" id="{1757025E-5F18-CD40-BA48-0B8EB4003808}"/>
              </a:ext>
            </a:extLst>
          </p:cNvPr>
          <p:cNvSpPr>
            <a:spLocks/>
          </p:cNvSpPr>
          <p:nvPr/>
        </p:nvSpPr>
        <p:spPr bwMode="auto">
          <a:xfrm>
            <a:off x="6640513" y="2320925"/>
            <a:ext cx="2208212" cy="1487488"/>
          </a:xfrm>
          <a:custGeom>
            <a:avLst/>
            <a:gdLst>
              <a:gd name="T0" fmla="*/ 0 w 1391"/>
              <a:gd name="T1" fmla="*/ 0 h 937"/>
              <a:gd name="T2" fmla="*/ 0 w 1391"/>
              <a:gd name="T3" fmla="*/ 305 h 937"/>
              <a:gd name="T4" fmla="*/ 1390 w 1391"/>
              <a:gd name="T5" fmla="*/ 612 h 937"/>
              <a:gd name="T6" fmla="*/ 1390 w 1391"/>
              <a:gd name="T7" fmla="*/ 936 h 937"/>
            </a:gdLst>
            <a:ahLst/>
            <a:cxnLst>
              <a:cxn ang="0">
                <a:pos x="T0" y="T1"/>
              </a:cxn>
              <a:cxn ang="0">
                <a:pos x="T2" y="T3"/>
              </a:cxn>
              <a:cxn ang="0">
                <a:pos x="T4" y="T5"/>
              </a:cxn>
              <a:cxn ang="0">
                <a:pos x="T6" y="T7"/>
              </a:cxn>
            </a:cxnLst>
            <a:rect l="0" t="0" r="r" b="b"/>
            <a:pathLst>
              <a:path w="1391" h="937">
                <a:moveTo>
                  <a:pt x="0" y="0"/>
                </a:moveTo>
                <a:lnTo>
                  <a:pt x="0" y="305"/>
                </a:lnTo>
                <a:lnTo>
                  <a:pt x="1390" y="612"/>
                </a:lnTo>
                <a:lnTo>
                  <a:pt x="1390" y="936"/>
                </a:lnTo>
              </a:path>
            </a:pathLst>
          </a:custGeom>
          <a:noFill/>
          <a:ln w="12700" cap="rnd" cmpd="sng">
            <a:solidFill>
              <a:srgbClr val="FEBF02"/>
            </a:solidFill>
            <a:prstDash val="solid"/>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233184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43385C2-F841-0143-93E1-4D338BBBF7DD}"/>
              </a:ext>
            </a:extLst>
          </p:cNvPr>
          <p:cNvSpPr>
            <a:spLocks noGrp="1"/>
          </p:cNvSpPr>
          <p:nvPr>
            <p:ph type="sldNum" sz="quarter" idx="10"/>
          </p:nvPr>
        </p:nvSpPr>
        <p:spPr/>
        <p:txBody>
          <a:bodyPr/>
          <a:lstStyle/>
          <a:p>
            <a:fld id="{66227DB4-74CE-8A4A-A3B6-C0ED280ED076}" type="slidenum">
              <a:rPr lang="en-US" altLang="en-US"/>
              <a:pPr/>
              <a:t>26</a:t>
            </a:fld>
            <a:endParaRPr lang="en-US" altLang="en-US"/>
          </a:p>
        </p:txBody>
      </p:sp>
      <p:sp>
        <p:nvSpPr>
          <p:cNvPr id="450562" name="Rectangle 2">
            <a:extLst>
              <a:ext uri="{FF2B5EF4-FFF2-40B4-BE49-F238E27FC236}">
                <a16:creationId xmlns:a16="http://schemas.microsoft.com/office/drawing/2014/main" id="{9BCEC9AB-9FE5-1942-995F-2FE01E18869E}"/>
              </a:ext>
            </a:extLst>
          </p:cNvPr>
          <p:cNvSpPr>
            <a:spLocks noGrp="1" noChangeArrowheads="1"/>
          </p:cNvSpPr>
          <p:nvPr>
            <p:ph type="title"/>
          </p:nvPr>
        </p:nvSpPr>
        <p:spPr>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0488" tIns="44450" rIns="90488" bIns="44450" rtlCol="0" anchor="ctr">
            <a:normAutofit/>
          </a:bodyPr>
          <a:lstStyle/>
          <a:p>
            <a:r>
              <a:rPr lang="en-US" altLang="en-US"/>
              <a:t>Specifying Geometric Primitives</a:t>
            </a:r>
          </a:p>
        </p:txBody>
      </p:sp>
      <p:sp>
        <p:nvSpPr>
          <p:cNvPr id="450563" name="Rectangle 3">
            <a:extLst>
              <a:ext uri="{FF2B5EF4-FFF2-40B4-BE49-F238E27FC236}">
                <a16:creationId xmlns:a16="http://schemas.microsoft.com/office/drawing/2014/main" id="{161D70FC-3023-B240-8E2A-D2C20C363653}"/>
              </a:ext>
            </a:extLst>
          </p:cNvPr>
          <p:cNvSpPr>
            <a:spLocks noGrp="1" noChangeArrowheads="1"/>
          </p:cNvSpPr>
          <p:nvPr>
            <p:ph type="body" idx="1"/>
          </p:nvPr>
        </p:nvSpPr>
        <p:spPr>
          <a:noFill/>
          <a:ln/>
          <a:extLst>
            <a:ext uri="{AF507438-7753-43E0-B8FC-AC1667EBCBE1}">
              <a14:hiddenEffects xmlns:a14="http://schemas.microsoft.com/office/drawing/2010/main">
                <a:effectLst>
                  <a:outerShdw dist="107763" dir="2700000" algn="ctr" rotWithShape="0">
                    <a:srgbClr val="000000"/>
                  </a:outerShdw>
                </a:effectLst>
              </a14:hiddenEffects>
            </a:ext>
          </a:extLst>
        </p:spPr>
        <p:txBody>
          <a:bodyPr vert="horz" lIns="90488" tIns="44450" rIns="90488" bIns="44450" rtlCol="0">
            <a:normAutofit/>
          </a:bodyPr>
          <a:lstStyle/>
          <a:p>
            <a:r>
              <a:rPr lang="en-US" altLang="en-US"/>
              <a:t>Primitives are specified using</a:t>
            </a:r>
          </a:p>
          <a:p>
            <a:pPr lvl="3">
              <a:buFontTx/>
              <a:buNone/>
            </a:pPr>
            <a:r>
              <a:rPr lang="en-US" altLang="en-US" b="1">
                <a:solidFill>
                  <a:srgbClr val="FFCC00"/>
                </a:solidFill>
                <a:effectLst>
                  <a:outerShdw blurRad="38100" dist="38100" dir="2700000" algn="tl">
                    <a:srgbClr val="FFFFFF"/>
                  </a:outerShdw>
                </a:effectLst>
                <a:latin typeface="Courier New" panose="02070309020205020404" pitchFamily="49" charset="0"/>
              </a:rPr>
              <a:t>glBegin( </a:t>
            </a:r>
            <a:r>
              <a:rPr lang="en-US" altLang="en-US" b="1" i="1">
                <a:solidFill>
                  <a:srgbClr val="FFCC00"/>
                </a:solidFill>
                <a:effectLst>
                  <a:outerShdw blurRad="38100" dist="38100" dir="2700000" algn="tl">
                    <a:srgbClr val="FFFFFF"/>
                  </a:outerShdw>
                </a:effectLst>
                <a:latin typeface="Courier New" panose="02070309020205020404" pitchFamily="49" charset="0"/>
              </a:rPr>
              <a:t>primType </a:t>
            </a:r>
            <a:r>
              <a:rPr lang="en-US" altLang="en-US" b="1">
                <a:solidFill>
                  <a:srgbClr val="FFCC00"/>
                </a:solidFill>
                <a:effectLst>
                  <a:outerShdw blurRad="38100" dist="38100" dir="2700000" algn="tl">
                    <a:srgbClr val="FFFFFF"/>
                  </a:outerShdw>
                </a:effectLst>
                <a:latin typeface="Courier New" panose="02070309020205020404" pitchFamily="49" charset="0"/>
              </a:rPr>
              <a:t>);</a:t>
            </a:r>
          </a:p>
          <a:p>
            <a:pPr lvl="3">
              <a:buFontTx/>
              <a:buNone/>
            </a:pPr>
            <a:r>
              <a:rPr lang="en-US" altLang="en-US" b="1">
                <a:solidFill>
                  <a:srgbClr val="FFCC00"/>
                </a:solidFill>
                <a:effectLst>
                  <a:outerShdw blurRad="38100" dist="38100" dir="2700000" algn="tl">
                    <a:srgbClr val="FFFFFF"/>
                  </a:outerShdw>
                </a:effectLst>
                <a:latin typeface="Courier New" panose="02070309020205020404" pitchFamily="49" charset="0"/>
              </a:rPr>
              <a:t>glEnd();</a:t>
            </a:r>
            <a:endParaRPr lang="en-US" altLang="en-US" i="1"/>
          </a:p>
          <a:p>
            <a:pPr lvl="1"/>
            <a:r>
              <a:rPr lang="en-US" altLang="en-US" i="1"/>
              <a:t>primType</a:t>
            </a:r>
            <a:r>
              <a:rPr lang="en-US" altLang="en-US"/>
              <a:t> determines how vertices are combined</a:t>
            </a:r>
          </a:p>
        </p:txBody>
      </p:sp>
      <p:sp>
        <p:nvSpPr>
          <p:cNvPr id="450564" name="Rectangle 4">
            <a:extLst>
              <a:ext uri="{FF2B5EF4-FFF2-40B4-BE49-F238E27FC236}">
                <a16:creationId xmlns:a16="http://schemas.microsoft.com/office/drawing/2014/main" id="{EC2D853C-19E6-9247-AC36-396F40F80B07}"/>
              </a:ext>
            </a:extLst>
          </p:cNvPr>
          <p:cNvSpPr>
            <a:spLocks noChangeArrowheads="1"/>
          </p:cNvSpPr>
          <p:nvPr/>
        </p:nvSpPr>
        <p:spPr bwMode="auto">
          <a:xfrm>
            <a:off x="2765425" y="4113214"/>
            <a:ext cx="6424836" cy="234436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lvl="1" algn="l">
              <a:lnSpc>
                <a:spcPct val="80000"/>
              </a:lnSpc>
            </a:pPr>
            <a:r>
              <a:rPr lang="en-US" altLang="en-US" sz="2200">
                <a:effectLst>
                  <a:outerShdw blurRad="38100" dist="38100" dir="2700000" algn="tl">
                    <a:srgbClr val="1C1C1C"/>
                  </a:outerShdw>
                </a:effectLst>
                <a:latin typeface="Courier New" panose="02070309020205020404" pitchFamily="49" charset="0"/>
              </a:rPr>
              <a:t>GLfloat red, green, blue;</a:t>
            </a:r>
          </a:p>
          <a:p>
            <a:pPr lvl="1" algn="l">
              <a:lnSpc>
                <a:spcPct val="80000"/>
              </a:lnSpc>
            </a:pPr>
            <a:r>
              <a:rPr lang="en-US" altLang="en-US" sz="2200">
                <a:effectLst>
                  <a:outerShdw blurRad="38100" dist="38100" dir="2700000" algn="tl">
                    <a:srgbClr val="1C1C1C"/>
                  </a:outerShdw>
                </a:effectLst>
                <a:latin typeface="Courier New" panose="02070309020205020404" pitchFamily="49" charset="0"/>
              </a:rPr>
              <a:t>Glfloat coords[3];</a:t>
            </a:r>
          </a:p>
          <a:p>
            <a:pPr lvl="1" algn="l"/>
            <a:r>
              <a:rPr lang="en-US" altLang="en-US" sz="2200">
                <a:effectLst>
                  <a:outerShdw blurRad="38100" dist="38100" dir="2700000" algn="tl">
                    <a:srgbClr val="1C1C1C"/>
                  </a:outerShdw>
                </a:effectLst>
                <a:latin typeface="Courier New" panose="02070309020205020404" pitchFamily="49" charset="0"/>
              </a:rPr>
              <a:t>glBegin( </a:t>
            </a:r>
            <a:r>
              <a:rPr lang="en-US" altLang="en-US" sz="2200" i="1">
                <a:effectLst>
                  <a:outerShdw blurRad="38100" dist="38100" dir="2700000" algn="tl">
                    <a:srgbClr val="1C1C1C"/>
                  </a:outerShdw>
                </a:effectLst>
                <a:latin typeface="Courier New" panose="02070309020205020404" pitchFamily="49" charset="0"/>
              </a:rPr>
              <a:t>primType </a:t>
            </a:r>
            <a:r>
              <a:rPr lang="en-US" altLang="en-US" sz="2200">
                <a:effectLst>
                  <a:outerShdw blurRad="38100" dist="38100" dir="2700000" algn="tl">
                    <a:srgbClr val="1C1C1C"/>
                  </a:outerShdw>
                </a:effectLst>
                <a:latin typeface="Courier New" panose="02070309020205020404" pitchFamily="49" charset="0"/>
              </a:rPr>
              <a:t>);</a:t>
            </a:r>
          </a:p>
          <a:p>
            <a:pPr lvl="1" algn="l">
              <a:lnSpc>
                <a:spcPct val="80000"/>
              </a:lnSpc>
            </a:pPr>
            <a:r>
              <a:rPr lang="en-US" altLang="en-US" sz="2200">
                <a:effectLst>
                  <a:outerShdw blurRad="38100" dist="38100" dir="2700000" algn="tl">
                    <a:srgbClr val="1C1C1C"/>
                  </a:outerShdw>
                </a:effectLst>
                <a:latin typeface="Courier New" panose="02070309020205020404" pitchFamily="49" charset="0"/>
              </a:rPr>
              <a:t>for ( i = 0; i &lt; nVerts; ++i ) {  </a:t>
            </a:r>
          </a:p>
          <a:p>
            <a:pPr lvl="1" algn="l">
              <a:lnSpc>
                <a:spcPct val="80000"/>
              </a:lnSpc>
            </a:pPr>
            <a:r>
              <a:rPr lang="en-US" altLang="en-US" sz="2200">
                <a:effectLst>
                  <a:outerShdw blurRad="38100" dist="38100" dir="2700000" algn="tl">
                    <a:srgbClr val="1C1C1C"/>
                  </a:outerShdw>
                </a:effectLst>
                <a:latin typeface="Courier New" panose="02070309020205020404" pitchFamily="49" charset="0"/>
              </a:rPr>
              <a:t>  glColor3f( red, green, blue );</a:t>
            </a:r>
          </a:p>
          <a:p>
            <a:pPr lvl="1" algn="l">
              <a:lnSpc>
                <a:spcPct val="80000"/>
              </a:lnSpc>
            </a:pPr>
            <a:r>
              <a:rPr lang="en-US" altLang="en-US" sz="2200">
                <a:effectLst>
                  <a:outerShdw blurRad="38100" dist="38100" dir="2700000" algn="tl">
                    <a:srgbClr val="1C1C1C"/>
                  </a:outerShdw>
                </a:effectLst>
                <a:latin typeface="Courier New" panose="02070309020205020404" pitchFamily="49" charset="0"/>
              </a:rPr>
              <a:t>  glVertex3fv( coords );</a:t>
            </a:r>
          </a:p>
          <a:p>
            <a:pPr lvl="1" algn="l">
              <a:lnSpc>
                <a:spcPct val="80000"/>
              </a:lnSpc>
            </a:pPr>
            <a:r>
              <a:rPr lang="en-US" altLang="en-US" sz="2200">
                <a:effectLst>
                  <a:outerShdw blurRad="38100" dist="38100" dir="2700000" algn="tl">
                    <a:srgbClr val="1C1C1C"/>
                  </a:outerShdw>
                </a:effectLst>
                <a:latin typeface="Courier New" panose="02070309020205020404" pitchFamily="49" charset="0"/>
              </a:rPr>
              <a:t>}</a:t>
            </a:r>
          </a:p>
          <a:p>
            <a:pPr lvl="1" algn="l">
              <a:lnSpc>
                <a:spcPct val="80000"/>
              </a:lnSpc>
            </a:pPr>
            <a:r>
              <a:rPr lang="en-US" altLang="en-US" sz="2200">
                <a:effectLst>
                  <a:outerShdw blurRad="38100" dist="38100" dir="2700000" algn="tl">
                    <a:srgbClr val="1C1C1C"/>
                  </a:outerShdw>
                </a:effectLst>
                <a:latin typeface="Courier New" panose="02070309020205020404" pitchFamily="49" charset="0"/>
              </a:rPr>
              <a:t>glEnd();</a:t>
            </a:r>
          </a:p>
        </p:txBody>
      </p:sp>
    </p:spTree>
    <p:extLst>
      <p:ext uri="{BB962C8B-B14F-4D97-AF65-F5344CB8AC3E}">
        <p14:creationId xmlns:p14="http://schemas.microsoft.com/office/powerpoint/2010/main" val="3746707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02477843-505F-A546-A763-E790FD8B7970}"/>
              </a:ext>
            </a:extLst>
          </p:cNvPr>
          <p:cNvSpPr>
            <a:spLocks noGrp="1"/>
          </p:cNvSpPr>
          <p:nvPr>
            <p:ph type="sldNum" sz="quarter" idx="10"/>
          </p:nvPr>
        </p:nvSpPr>
        <p:spPr/>
        <p:txBody>
          <a:bodyPr/>
          <a:lstStyle/>
          <a:p>
            <a:fld id="{8D74F8A1-5C88-DE40-8D1F-CB5EFA57278D}" type="slidenum">
              <a:rPr lang="en-US" altLang="en-US"/>
              <a:pPr/>
              <a:t>27</a:t>
            </a:fld>
            <a:endParaRPr lang="en-US" altLang="en-US"/>
          </a:p>
        </p:txBody>
      </p:sp>
      <p:sp>
        <p:nvSpPr>
          <p:cNvPr id="456706" name="Rectangle 2">
            <a:extLst>
              <a:ext uri="{FF2B5EF4-FFF2-40B4-BE49-F238E27FC236}">
                <a16:creationId xmlns:a16="http://schemas.microsoft.com/office/drawing/2014/main" id="{9BBBDD9B-D74C-1946-9212-D23262C4ECAF}"/>
              </a:ext>
            </a:extLst>
          </p:cNvPr>
          <p:cNvSpPr>
            <a:spLocks noGrp="1" noChangeArrowheads="1"/>
          </p:cNvSpPr>
          <p:nvPr>
            <p:ph type="title"/>
          </p:nvPr>
        </p:nvSpPr>
        <p:spPr>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0488" tIns="44450" rIns="90488" bIns="44450" rtlCol="0" anchor="ctr">
            <a:normAutofit/>
          </a:bodyPr>
          <a:lstStyle/>
          <a:p>
            <a:r>
              <a:rPr lang="en-US" altLang="en-US" dirty="0"/>
              <a:t>Controlling Rendering Appearance</a:t>
            </a:r>
          </a:p>
        </p:txBody>
      </p:sp>
      <p:sp>
        <p:nvSpPr>
          <p:cNvPr id="2" name="Rectangle 1">
            <a:extLst>
              <a:ext uri="{FF2B5EF4-FFF2-40B4-BE49-F238E27FC236}">
                <a16:creationId xmlns:a16="http://schemas.microsoft.com/office/drawing/2014/main" id="{B156D272-AA7E-1D45-BB97-7520AD3C044C}"/>
              </a:ext>
            </a:extLst>
          </p:cNvPr>
          <p:cNvSpPr/>
          <p:nvPr/>
        </p:nvSpPr>
        <p:spPr>
          <a:xfrm>
            <a:off x="838200" y="1763714"/>
            <a:ext cx="6096000" cy="2308324"/>
          </a:xfrm>
          <a:prstGeom prst="rect">
            <a:avLst/>
          </a:prstGeom>
        </p:spPr>
        <p:txBody>
          <a:bodyPr>
            <a:spAutoFit/>
          </a:bodyPr>
          <a:lstStyle/>
          <a:p>
            <a:pPr marL="285750" indent="-285750">
              <a:buFont typeface="Arial" panose="020B0604020202020204" pitchFamily="34" charset="0"/>
              <a:buChar char="•"/>
            </a:pPr>
            <a:r>
              <a:rPr lang="en-US" altLang="en-US" sz="3600" dirty="0"/>
              <a:t>From </a:t>
            </a:r>
          </a:p>
          <a:p>
            <a:pPr marL="285750" indent="-285750">
              <a:buFont typeface="Arial" panose="020B0604020202020204" pitchFamily="34" charset="0"/>
              <a:buChar char="•"/>
            </a:pPr>
            <a:r>
              <a:rPr lang="en-US" altLang="en-US" sz="3600" dirty="0"/>
              <a:t>Wireframe</a:t>
            </a:r>
          </a:p>
          <a:p>
            <a:pPr marL="285750" indent="-285750">
              <a:buFont typeface="Arial" panose="020B0604020202020204" pitchFamily="34" charset="0"/>
              <a:buChar char="•"/>
            </a:pPr>
            <a:r>
              <a:rPr lang="en-US" altLang="en-US" sz="3600" dirty="0"/>
              <a:t>to Texture</a:t>
            </a:r>
          </a:p>
          <a:p>
            <a:pPr marL="285750" indent="-285750">
              <a:buFont typeface="Arial" panose="020B0604020202020204" pitchFamily="34" charset="0"/>
              <a:buChar char="•"/>
            </a:pPr>
            <a:r>
              <a:rPr lang="en-US" altLang="en-US" sz="3600" dirty="0"/>
              <a:t>Mapped</a:t>
            </a:r>
          </a:p>
        </p:txBody>
      </p:sp>
      <p:pic>
        <p:nvPicPr>
          <p:cNvPr id="3" name="Picture 2">
            <a:extLst>
              <a:ext uri="{FF2B5EF4-FFF2-40B4-BE49-F238E27FC236}">
                <a16:creationId xmlns:a16="http://schemas.microsoft.com/office/drawing/2014/main" id="{7E8C8F44-F916-0A44-BCAC-BE49C8D87185}"/>
              </a:ext>
            </a:extLst>
          </p:cNvPr>
          <p:cNvPicPr>
            <a:picLocks noChangeAspect="1"/>
          </p:cNvPicPr>
          <p:nvPr/>
        </p:nvPicPr>
        <p:blipFill>
          <a:blip r:embed="rId3"/>
          <a:stretch>
            <a:fillRect/>
          </a:stretch>
        </p:blipFill>
        <p:spPr>
          <a:xfrm>
            <a:off x="4393712" y="1468977"/>
            <a:ext cx="6684596" cy="5206121"/>
          </a:xfrm>
          <a:prstGeom prst="rect">
            <a:avLst/>
          </a:prstGeom>
        </p:spPr>
      </p:pic>
      <p:sp>
        <p:nvSpPr>
          <p:cNvPr id="4" name="TextBox 3">
            <a:extLst>
              <a:ext uri="{FF2B5EF4-FFF2-40B4-BE49-F238E27FC236}">
                <a16:creationId xmlns:a16="http://schemas.microsoft.com/office/drawing/2014/main" id="{7D948F8B-57E6-654E-A3F7-D448FB37D844}"/>
              </a:ext>
            </a:extLst>
          </p:cNvPr>
          <p:cNvSpPr txBox="1"/>
          <p:nvPr/>
        </p:nvSpPr>
        <p:spPr>
          <a:xfrm>
            <a:off x="10276373" y="1173203"/>
            <a:ext cx="939681" cy="369332"/>
          </a:xfrm>
          <a:prstGeom prst="rect">
            <a:avLst/>
          </a:prstGeom>
          <a:noFill/>
        </p:spPr>
        <p:txBody>
          <a:bodyPr wrap="none" rtlCol="0">
            <a:spAutoFit/>
          </a:bodyPr>
          <a:lstStyle/>
          <a:p>
            <a:r>
              <a:rPr lang="en-US" dirty="0"/>
              <a:t>[Adobe]</a:t>
            </a:r>
          </a:p>
        </p:txBody>
      </p:sp>
    </p:spTree>
    <p:extLst>
      <p:ext uri="{BB962C8B-B14F-4D97-AF65-F5344CB8AC3E}">
        <p14:creationId xmlns:p14="http://schemas.microsoft.com/office/powerpoint/2010/main" val="783969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A3620E-7293-E04C-823E-A5C30B19816A}"/>
              </a:ext>
            </a:extLst>
          </p:cNvPr>
          <p:cNvSpPr>
            <a:spLocks noGrp="1"/>
          </p:cNvSpPr>
          <p:nvPr>
            <p:ph type="sldNum" sz="quarter" idx="10"/>
          </p:nvPr>
        </p:nvSpPr>
        <p:spPr/>
        <p:txBody>
          <a:bodyPr/>
          <a:lstStyle/>
          <a:p>
            <a:fld id="{9EB01CF2-973A-0D48-9E24-B4CB85A27019}" type="slidenum">
              <a:rPr lang="en-US" altLang="en-US"/>
              <a:pPr/>
              <a:t>28</a:t>
            </a:fld>
            <a:endParaRPr lang="en-US" altLang="en-US"/>
          </a:p>
        </p:txBody>
      </p:sp>
      <p:sp>
        <p:nvSpPr>
          <p:cNvPr id="702466" name="Rectangle 2">
            <a:extLst>
              <a:ext uri="{FF2B5EF4-FFF2-40B4-BE49-F238E27FC236}">
                <a16:creationId xmlns:a16="http://schemas.microsoft.com/office/drawing/2014/main" id="{8AABF278-C219-A54F-8533-20C2EA01AA99}"/>
              </a:ext>
            </a:extLst>
          </p:cNvPr>
          <p:cNvSpPr>
            <a:spLocks noGrp="1" noChangeArrowheads="1"/>
          </p:cNvSpPr>
          <p:nvPr>
            <p:ph type="title"/>
          </p:nvPr>
        </p:nvSpPr>
        <p:spPr/>
        <p:txBody>
          <a:bodyPr/>
          <a:lstStyle/>
          <a:p>
            <a:r>
              <a:rPr lang="en-US" altLang="en-US" dirty="0"/>
              <a:t>On-Line Resources</a:t>
            </a:r>
          </a:p>
        </p:txBody>
      </p:sp>
      <p:sp>
        <p:nvSpPr>
          <p:cNvPr id="702467" name="Rectangle 3">
            <a:extLst>
              <a:ext uri="{FF2B5EF4-FFF2-40B4-BE49-F238E27FC236}">
                <a16:creationId xmlns:a16="http://schemas.microsoft.com/office/drawing/2014/main" id="{978AB485-FF32-D043-AA87-E3AAB45F80A4}"/>
              </a:ext>
            </a:extLst>
          </p:cNvPr>
          <p:cNvSpPr>
            <a:spLocks noGrp="1" noChangeArrowheads="1"/>
          </p:cNvSpPr>
          <p:nvPr>
            <p:ph type="body" idx="1"/>
          </p:nvPr>
        </p:nvSpPr>
        <p:spPr>
          <a:xfrm>
            <a:off x="0" y="1825625"/>
            <a:ext cx="4888523" cy="4351338"/>
          </a:xfrm>
        </p:spPr>
        <p:txBody>
          <a:bodyPr>
            <a:normAutofit/>
          </a:bodyPr>
          <a:lstStyle/>
          <a:p>
            <a:pPr lvl="1"/>
            <a:r>
              <a:rPr lang="en-US" altLang="en-US" sz="2200" dirty="0"/>
              <a:t>http://</a:t>
            </a:r>
            <a:r>
              <a:rPr lang="en-US" altLang="en-US" sz="2200" dirty="0" err="1"/>
              <a:t>www.opengl.org</a:t>
            </a:r>
            <a:endParaRPr lang="en-US" altLang="en-US" sz="2200" dirty="0"/>
          </a:p>
          <a:p>
            <a:pPr lvl="2"/>
            <a:r>
              <a:rPr lang="en-US" altLang="en-US" sz="2200" dirty="0"/>
              <a:t>start here; up to date specification and lots of sample code</a:t>
            </a:r>
          </a:p>
          <a:p>
            <a:pPr lvl="1"/>
            <a:r>
              <a:rPr lang="en-US" altLang="en-US" sz="2200" dirty="0"/>
              <a:t>Book: </a:t>
            </a:r>
          </a:p>
          <a:p>
            <a:pPr lvl="2"/>
            <a:r>
              <a:rPr lang="en-US" altLang="en-US" sz="2200" dirty="0"/>
              <a:t>OpenGL Programming Guide 4.5</a:t>
            </a:r>
          </a:p>
          <a:p>
            <a:pPr lvl="1"/>
            <a:endParaRPr lang="en-US" altLang="en-US" sz="2200" dirty="0"/>
          </a:p>
          <a:p>
            <a:pPr lvl="1"/>
            <a:r>
              <a:rPr lang="en-US" altLang="en-US" sz="2200" dirty="0"/>
              <a:t>And many more of course!</a:t>
            </a:r>
          </a:p>
          <a:p>
            <a:pPr marL="457200" lvl="1" indent="0">
              <a:buNone/>
            </a:pPr>
            <a:endParaRPr lang="en-US" altLang="en-US" sz="2200" dirty="0"/>
          </a:p>
          <a:p>
            <a:pPr lvl="1"/>
            <a:endParaRPr lang="en-US" altLang="en-US" sz="2200" dirty="0"/>
          </a:p>
        </p:txBody>
      </p:sp>
      <p:pic>
        <p:nvPicPr>
          <p:cNvPr id="2" name="Picture 1">
            <a:extLst>
              <a:ext uri="{FF2B5EF4-FFF2-40B4-BE49-F238E27FC236}">
                <a16:creationId xmlns:a16="http://schemas.microsoft.com/office/drawing/2014/main" id="{AEF27859-ABE1-BE42-987D-D90FF5D778CB}"/>
              </a:ext>
            </a:extLst>
          </p:cNvPr>
          <p:cNvPicPr>
            <a:picLocks noChangeAspect="1"/>
          </p:cNvPicPr>
          <p:nvPr/>
        </p:nvPicPr>
        <p:blipFill>
          <a:blip r:embed="rId3"/>
          <a:stretch>
            <a:fillRect/>
          </a:stretch>
        </p:blipFill>
        <p:spPr>
          <a:xfrm>
            <a:off x="5050059" y="1825625"/>
            <a:ext cx="6561648" cy="3996471"/>
          </a:xfrm>
          <a:prstGeom prst="rect">
            <a:avLst/>
          </a:prstGeom>
        </p:spPr>
      </p:pic>
    </p:spTree>
    <p:extLst>
      <p:ext uri="{BB962C8B-B14F-4D97-AF65-F5344CB8AC3E}">
        <p14:creationId xmlns:p14="http://schemas.microsoft.com/office/powerpoint/2010/main" val="897699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BCE0-3970-E24D-BA94-9C2C58CCF4EC}"/>
              </a:ext>
            </a:extLst>
          </p:cNvPr>
          <p:cNvSpPr>
            <a:spLocks noGrp="1"/>
          </p:cNvSpPr>
          <p:nvPr>
            <p:ph type="title"/>
          </p:nvPr>
        </p:nvSpPr>
        <p:spPr/>
        <p:txBody>
          <a:bodyPr/>
          <a:lstStyle/>
          <a:p>
            <a:r>
              <a:rPr lang="en-US" dirty="0"/>
              <a:t>From ‘processing’ to ‘displaying’</a:t>
            </a:r>
          </a:p>
        </p:txBody>
      </p:sp>
      <p:pic>
        <p:nvPicPr>
          <p:cNvPr id="4" name="Picture 3">
            <a:extLst>
              <a:ext uri="{FF2B5EF4-FFF2-40B4-BE49-F238E27FC236}">
                <a16:creationId xmlns:a16="http://schemas.microsoft.com/office/drawing/2014/main" id="{F61ABC58-A3D9-6744-A70D-EA6B7E11A06F}"/>
              </a:ext>
            </a:extLst>
          </p:cNvPr>
          <p:cNvPicPr>
            <a:picLocks noChangeAspect="1"/>
          </p:cNvPicPr>
          <p:nvPr/>
        </p:nvPicPr>
        <p:blipFill>
          <a:blip r:embed="rId2"/>
          <a:stretch>
            <a:fillRect/>
          </a:stretch>
        </p:blipFill>
        <p:spPr>
          <a:xfrm>
            <a:off x="1369094" y="1690688"/>
            <a:ext cx="9453812" cy="4476658"/>
          </a:xfrm>
          <a:prstGeom prst="rect">
            <a:avLst/>
          </a:prstGeom>
        </p:spPr>
      </p:pic>
      <p:sp>
        <p:nvSpPr>
          <p:cNvPr id="5" name="TextBox 4">
            <a:extLst>
              <a:ext uri="{FF2B5EF4-FFF2-40B4-BE49-F238E27FC236}">
                <a16:creationId xmlns:a16="http://schemas.microsoft.com/office/drawing/2014/main" id="{27D54D72-0685-4E4C-925E-4F33A275764D}"/>
              </a:ext>
            </a:extLst>
          </p:cNvPr>
          <p:cNvSpPr txBox="1"/>
          <p:nvPr/>
        </p:nvSpPr>
        <p:spPr>
          <a:xfrm>
            <a:off x="5363308" y="6308209"/>
            <a:ext cx="6618928" cy="369332"/>
          </a:xfrm>
          <a:prstGeom prst="rect">
            <a:avLst/>
          </a:prstGeom>
          <a:noFill/>
        </p:spPr>
        <p:txBody>
          <a:bodyPr wrap="none" rtlCol="0">
            <a:spAutoFit/>
          </a:bodyPr>
          <a:lstStyle/>
          <a:p>
            <a:r>
              <a:rPr lang="en-US" dirty="0"/>
              <a:t>Overview of Computer Graphics Hardware, https://</a:t>
            </a:r>
            <a:r>
              <a:rPr lang="en-US" dirty="0" err="1"/>
              <a:t>www.ntu.edu.sg</a:t>
            </a:r>
            <a:r>
              <a:rPr lang="en-US" dirty="0"/>
              <a:t>/</a:t>
            </a:r>
          </a:p>
        </p:txBody>
      </p:sp>
    </p:spTree>
    <p:extLst>
      <p:ext uri="{BB962C8B-B14F-4D97-AF65-F5344CB8AC3E}">
        <p14:creationId xmlns:p14="http://schemas.microsoft.com/office/powerpoint/2010/main" val="2198909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255D-D518-8041-816E-63FF46DF7BD2}"/>
              </a:ext>
            </a:extLst>
          </p:cNvPr>
          <p:cNvSpPr>
            <a:spLocks noGrp="1"/>
          </p:cNvSpPr>
          <p:nvPr>
            <p:ph type="title"/>
          </p:nvPr>
        </p:nvSpPr>
        <p:spPr/>
        <p:txBody>
          <a:bodyPr/>
          <a:lstStyle/>
          <a:p>
            <a:r>
              <a:rPr lang="en-US" dirty="0"/>
              <a:t>More Data – More Memory Access</a:t>
            </a:r>
          </a:p>
        </p:txBody>
      </p:sp>
      <p:pic>
        <p:nvPicPr>
          <p:cNvPr id="4" name="Picture 3">
            <a:extLst>
              <a:ext uri="{FF2B5EF4-FFF2-40B4-BE49-F238E27FC236}">
                <a16:creationId xmlns:a16="http://schemas.microsoft.com/office/drawing/2014/main" id="{888E3C51-5CDF-E343-9A3D-206BD440FD00}"/>
              </a:ext>
            </a:extLst>
          </p:cNvPr>
          <p:cNvPicPr>
            <a:picLocks noChangeAspect="1"/>
          </p:cNvPicPr>
          <p:nvPr/>
        </p:nvPicPr>
        <p:blipFill>
          <a:blip r:embed="rId2"/>
          <a:stretch>
            <a:fillRect/>
          </a:stretch>
        </p:blipFill>
        <p:spPr>
          <a:xfrm>
            <a:off x="2602523" y="1556456"/>
            <a:ext cx="6726972" cy="4655065"/>
          </a:xfrm>
          <a:prstGeom prst="rect">
            <a:avLst/>
          </a:prstGeom>
        </p:spPr>
      </p:pic>
      <p:sp>
        <p:nvSpPr>
          <p:cNvPr id="5" name="TextBox 4">
            <a:extLst>
              <a:ext uri="{FF2B5EF4-FFF2-40B4-BE49-F238E27FC236}">
                <a16:creationId xmlns:a16="http://schemas.microsoft.com/office/drawing/2014/main" id="{08CAAEB5-AC3F-824E-A423-FACAB035429B}"/>
              </a:ext>
            </a:extLst>
          </p:cNvPr>
          <p:cNvSpPr txBox="1"/>
          <p:nvPr/>
        </p:nvSpPr>
        <p:spPr>
          <a:xfrm>
            <a:off x="7780156" y="1951672"/>
            <a:ext cx="2561492" cy="1477328"/>
          </a:xfrm>
          <a:prstGeom prst="rect">
            <a:avLst/>
          </a:prstGeom>
          <a:noFill/>
        </p:spPr>
        <p:txBody>
          <a:bodyPr wrap="square" rtlCol="0">
            <a:spAutoFit/>
          </a:bodyPr>
          <a:lstStyle/>
          <a:p>
            <a:r>
              <a:rPr lang="en-US" dirty="0"/>
              <a:t>In advanced programming for graphics you must be aware of memory hierarchy</a:t>
            </a:r>
          </a:p>
        </p:txBody>
      </p:sp>
    </p:spTree>
    <p:extLst>
      <p:ext uri="{BB962C8B-B14F-4D97-AF65-F5344CB8AC3E}">
        <p14:creationId xmlns:p14="http://schemas.microsoft.com/office/powerpoint/2010/main" val="999027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1C32BB1-6F22-C440-9480-5A7665C0CFC7}"/>
              </a:ext>
            </a:extLst>
          </p:cNvPr>
          <p:cNvSpPr>
            <a:spLocks noGrp="1" noChangeArrowheads="1"/>
          </p:cNvSpPr>
          <p:nvPr>
            <p:ph type="title"/>
          </p:nvPr>
        </p:nvSpPr>
        <p:spPr/>
        <p:txBody>
          <a:bodyPr/>
          <a:lstStyle/>
          <a:p>
            <a:pPr eaLnBrk="1" hangingPunct="1"/>
            <a:r>
              <a:rPr lang="en-US" altLang="en-US" dirty="0"/>
              <a:t>Schematic </a:t>
            </a:r>
            <a:endParaRPr lang="en-GB" altLang="en-US" dirty="0"/>
          </a:p>
        </p:txBody>
      </p:sp>
      <p:sp>
        <p:nvSpPr>
          <p:cNvPr id="27651" name="Rectangle 3">
            <a:extLst>
              <a:ext uri="{FF2B5EF4-FFF2-40B4-BE49-F238E27FC236}">
                <a16:creationId xmlns:a16="http://schemas.microsoft.com/office/drawing/2014/main" id="{CADC6A6A-95AB-1C46-B920-567B6064E995}"/>
              </a:ext>
            </a:extLst>
          </p:cNvPr>
          <p:cNvSpPr>
            <a:spLocks noChangeArrowheads="1"/>
          </p:cNvSpPr>
          <p:nvPr/>
        </p:nvSpPr>
        <p:spPr bwMode="auto">
          <a:xfrm>
            <a:off x="2590800" y="2438400"/>
            <a:ext cx="1752600" cy="1066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Model</a:t>
            </a:r>
            <a:endParaRPr lang="en-GB" altLang="en-US" sz="2400"/>
          </a:p>
        </p:txBody>
      </p:sp>
      <p:sp>
        <p:nvSpPr>
          <p:cNvPr id="27652" name="Oval 4">
            <a:extLst>
              <a:ext uri="{FF2B5EF4-FFF2-40B4-BE49-F238E27FC236}">
                <a16:creationId xmlns:a16="http://schemas.microsoft.com/office/drawing/2014/main" id="{B659834A-1438-BD49-A9D0-3DD5257D145D}"/>
              </a:ext>
            </a:extLst>
          </p:cNvPr>
          <p:cNvSpPr>
            <a:spLocks noChangeArrowheads="1"/>
          </p:cNvSpPr>
          <p:nvPr/>
        </p:nvSpPr>
        <p:spPr bwMode="auto">
          <a:xfrm>
            <a:off x="5334000" y="2209800"/>
            <a:ext cx="1600200" cy="15240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Display</a:t>
            </a:r>
            <a:endParaRPr lang="en-GB" altLang="en-US" sz="2400"/>
          </a:p>
        </p:txBody>
      </p:sp>
      <p:sp>
        <p:nvSpPr>
          <p:cNvPr id="27653" name="Rectangle 5">
            <a:extLst>
              <a:ext uri="{FF2B5EF4-FFF2-40B4-BE49-F238E27FC236}">
                <a16:creationId xmlns:a16="http://schemas.microsoft.com/office/drawing/2014/main" id="{0D28F05E-EA32-2540-A5C8-4BB489055BE3}"/>
              </a:ext>
            </a:extLst>
          </p:cNvPr>
          <p:cNvSpPr>
            <a:spLocks noChangeArrowheads="1"/>
          </p:cNvSpPr>
          <p:nvPr/>
        </p:nvSpPr>
        <p:spPr bwMode="auto">
          <a:xfrm>
            <a:off x="7848600" y="2438400"/>
            <a:ext cx="1752600" cy="1066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Image</a:t>
            </a:r>
            <a:endParaRPr lang="en-GB" altLang="en-US" sz="2400"/>
          </a:p>
        </p:txBody>
      </p:sp>
      <p:sp>
        <p:nvSpPr>
          <p:cNvPr id="27654" name="Line 6">
            <a:extLst>
              <a:ext uri="{FF2B5EF4-FFF2-40B4-BE49-F238E27FC236}">
                <a16:creationId xmlns:a16="http://schemas.microsoft.com/office/drawing/2014/main" id="{1CBD2DE7-E1AA-8746-8CFF-DB24D6BE613D}"/>
              </a:ext>
            </a:extLst>
          </p:cNvPr>
          <p:cNvSpPr>
            <a:spLocks noChangeShapeType="1"/>
          </p:cNvSpPr>
          <p:nvPr/>
        </p:nvSpPr>
        <p:spPr bwMode="auto">
          <a:xfrm>
            <a:off x="4343400" y="2895600"/>
            <a:ext cx="9906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27655" name="Line 7">
            <a:extLst>
              <a:ext uri="{FF2B5EF4-FFF2-40B4-BE49-F238E27FC236}">
                <a16:creationId xmlns:a16="http://schemas.microsoft.com/office/drawing/2014/main" id="{0313B2CE-4D5B-124A-8FE1-7D52B7744EFF}"/>
              </a:ext>
            </a:extLst>
          </p:cNvPr>
          <p:cNvSpPr>
            <a:spLocks noChangeShapeType="1"/>
          </p:cNvSpPr>
          <p:nvPr/>
        </p:nvSpPr>
        <p:spPr bwMode="auto">
          <a:xfrm>
            <a:off x="6934200" y="2895600"/>
            <a:ext cx="914400"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nvGrpSpPr>
          <p:cNvPr id="2" name="Group 15">
            <a:extLst>
              <a:ext uri="{FF2B5EF4-FFF2-40B4-BE49-F238E27FC236}">
                <a16:creationId xmlns:a16="http://schemas.microsoft.com/office/drawing/2014/main" id="{65932704-3646-7148-A9A5-B3CFC75BC2B4}"/>
              </a:ext>
            </a:extLst>
          </p:cNvPr>
          <p:cNvGrpSpPr>
            <a:grpSpLocks/>
          </p:cNvGrpSpPr>
          <p:nvPr/>
        </p:nvGrpSpPr>
        <p:grpSpPr bwMode="auto">
          <a:xfrm>
            <a:off x="5257800" y="3505200"/>
            <a:ext cx="2590800" cy="2590800"/>
            <a:chOff x="2352" y="2208"/>
            <a:chExt cx="1632" cy="1632"/>
          </a:xfrm>
        </p:grpSpPr>
        <p:sp>
          <p:nvSpPr>
            <p:cNvPr id="27661" name="Rectangle 9">
              <a:extLst>
                <a:ext uri="{FF2B5EF4-FFF2-40B4-BE49-F238E27FC236}">
                  <a16:creationId xmlns:a16="http://schemas.microsoft.com/office/drawing/2014/main" id="{2E49518C-A060-A74D-81FA-A2DE4A17746F}"/>
                </a:ext>
              </a:extLst>
            </p:cNvPr>
            <p:cNvSpPr>
              <a:spLocks noChangeArrowheads="1"/>
            </p:cNvSpPr>
            <p:nvPr/>
          </p:nvSpPr>
          <p:spPr bwMode="auto">
            <a:xfrm>
              <a:off x="2352" y="3168"/>
              <a:ext cx="1104" cy="672"/>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User</a:t>
              </a:r>
              <a:endParaRPr lang="en-GB" altLang="en-US" sz="2400"/>
            </a:p>
          </p:txBody>
        </p:sp>
        <p:sp>
          <p:nvSpPr>
            <p:cNvPr id="27662" name="Line 10">
              <a:extLst>
                <a:ext uri="{FF2B5EF4-FFF2-40B4-BE49-F238E27FC236}">
                  <a16:creationId xmlns:a16="http://schemas.microsoft.com/office/drawing/2014/main" id="{49DF7CD3-6502-8E42-81C4-B1871EA22460}"/>
                </a:ext>
              </a:extLst>
            </p:cNvPr>
            <p:cNvSpPr>
              <a:spLocks noChangeShapeType="1"/>
            </p:cNvSpPr>
            <p:nvPr/>
          </p:nvSpPr>
          <p:spPr bwMode="auto">
            <a:xfrm flipH="1">
              <a:off x="3456" y="2208"/>
              <a:ext cx="528" cy="96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grpSp>
        <p:nvGrpSpPr>
          <p:cNvPr id="3" name="Group 17">
            <a:extLst>
              <a:ext uri="{FF2B5EF4-FFF2-40B4-BE49-F238E27FC236}">
                <a16:creationId xmlns:a16="http://schemas.microsoft.com/office/drawing/2014/main" id="{0421A3F6-F49F-624D-BA52-4CBF47280B40}"/>
              </a:ext>
            </a:extLst>
          </p:cNvPr>
          <p:cNvGrpSpPr>
            <a:grpSpLocks/>
          </p:cNvGrpSpPr>
          <p:nvPr/>
        </p:nvGrpSpPr>
        <p:grpSpPr bwMode="auto">
          <a:xfrm>
            <a:off x="4367213" y="3489325"/>
            <a:ext cx="1879600" cy="1524000"/>
            <a:chOff x="1791" y="2198"/>
            <a:chExt cx="1184" cy="960"/>
          </a:xfrm>
        </p:grpSpPr>
        <p:sp>
          <p:nvSpPr>
            <p:cNvPr id="27658" name="Line 11">
              <a:extLst>
                <a:ext uri="{FF2B5EF4-FFF2-40B4-BE49-F238E27FC236}">
                  <a16:creationId xmlns:a16="http://schemas.microsoft.com/office/drawing/2014/main" id="{91FFBB55-509A-8D4D-8D0D-2EE69BD25553}"/>
                </a:ext>
              </a:extLst>
            </p:cNvPr>
            <p:cNvSpPr>
              <a:spLocks noChangeShapeType="1"/>
            </p:cNvSpPr>
            <p:nvPr/>
          </p:nvSpPr>
          <p:spPr bwMode="auto">
            <a:xfrm flipV="1">
              <a:off x="2943" y="2342"/>
              <a:ext cx="0" cy="816"/>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27659" name="Line 12">
              <a:extLst>
                <a:ext uri="{FF2B5EF4-FFF2-40B4-BE49-F238E27FC236}">
                  <a16:creationId xmlns:a16="http://schemas.microsoft.com/office/drawing/2014/main" id="{F9311B9D-5748-7347-8C9D-46185CEDF98E}"/>
                </a:ext>
              </a:extLst>
            </p:cNvPr>
            <p:cNvSpPr>
              <a:spLocks noChangeShapeType="1"/>
            </p:cNvSpPr>
            <p:nvPr/>
          </p:nvSpPr>
          <p:spPr bwMode="auto">
            <a:xfrm flipH="1" flipV="1">
              <a:off x="1791" y="2198"/>
              <a:ext cx="576" cy="96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27660" name="Text Box 13">
              <a:extLst>
                <a:ext uri="{FF2B5EF4-FFF2-40B4-BE49-F238E27FC236}">
                  <a16:creationId xmlns:a16="http://schemas.microsoft.com/office/drawing/2014/main" id="{E31B2FC5-52D8-4845-B7FF-696CA77BE7A6}"/>
                </a:ext>
              </a:extLst>
            </p:cNvPr>
            <p:cNvSpPr txBox="1">
              <a:spLocks noChangeArrowheads="1"/>
            </p:cNvSpPr>
            <p:nvPr/>
          </p:nvSpPr>
          <p:spPr bwMode="auto">
            <a:xfrm>
              <a:off x="2018" y="2387"/>
              <a:ext cx="95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i="1"/>
                <a:t>interaction</a:t>
              </a:r>
              <a:endParaRPr lang="en-GB" altLang="en-US" sz="2400" i="1"/>
            </a:p>
          </p:txBody>
        </p:sp>
      </p:grpSp>
      <p:sp>
        <p:nvSpPr>
          <p:cNvPr id="15" name="TextBox 14">
            <a:extLst>
              <a:ext uri="{FF2B5EF4-FFF2-40B4-BE49-F238E27FC236}">
                <a16:creationId xmlns:a16="http://schemas.microsoft.com/office/drawing/2014/main" id="{E0CB0EB3-ED7B-EA46-9761-E39589E81CCF}"/>
              </a:ext>
            </a:extLst>
          </p:cNvPr>
          <p:cNvSpPr txBox="1"/>
          <p:nvPr/>
        </p:nvSpPr>
        <p:spPr>
          <a:xfrm>
            <a:off x="6426140" y="451008"/>
            <a:ext cx="2561492" cy="1477328"/>
          </a:xfrm>
          <a:prstGeom prst="rect">
            <a:avLst/>
          </a:prstGeom>
          <a:noFill/>
        </p:spPr>
        <p:txBody>
          <a:bodyPr wrap="square" rtlCol="0">
            <a:spAutoFit/>
          </a:bodyPr>
          <a:lstStyle/>
          <a:p>
            <a:r>
              <a:rPr lang="en-US" dirty="0"/>
              <a:t>In advanced programming for graphics you must be aware of ‘3D’ space vs a ’2D’ screen</a:t>
            </a:r>
          </a:p>
        </p:txBody>
      </p:sp>
    </p:spTree>
    <p:extLst>
      <p:ext uri="{BB962C8B-B14F-4D97-AF65-F5344CB8AC3E}">
        <p14:creationId xmlns:p14="http://schemas.microsoft.com/office/powerpoint/2010/main" val="3566198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46958EB5-7323-324D-B2BD-61978FFC0BD6}"/>
              </a:ext>
            </a:extLst>
          </p:cNvPr>
          <p:cNvSpPr>
            <a:spLocks noChangeArrowheads="1"/>
          </p:cNvSpPr>
          <p:nvPr/>
        </p:nvSpPr>
        <p:spPr bwMode="auto">
          <a:xfrm>
            <a:off x="2438400" y="3200400"/>
            <a:ext cx="1752600" cy="1066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Model</a:t>
            </a:r>
            <a:endParaRPr lang="en-GB" altLang="en-US" sz="2400"/>
          </a:p>
        </p:txBody>
      </p:sp>
      <p:sp>
        <p:nvSpPr>
          <p:cNvPr id="28675" name="Oval 4">
            <a:extLst>
              <a:ext uri="{FF2B5EF4-FFF2-40B4-BE49-F238E27FC236}">
                <a16:creationId xmlns:a16="http://schemas.microsoft.com/office/drawing/2014/main" id="{3F724CF9-E0E9-E143-9C50-9488DE3DD522}"/>
              </a:ext>
            </a:extLst>
          </p:cNvPr>
          <p:cNvSpPr>
            <a:spLocks noChangeArrowheads="1"/>
          </p:cNvSpPr>
          <p:nvPr/>
        </p:nvSpPr>
        <p:spPr bwMode="auto">
          <a:xfrm>
            <a:off x="5181600" y="2057400"/>
            <a:ext cx="1600200" cy="15240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Computer</a:t>
            </a:r>
          </a:p>
          <a:p>
            <a:pPr algn="ctr" eaLnBrk="1" hangingPunct="1">
              <a:spcBef>
                <a:spcPct val="0"/>
              </a:spcBef>
              <a:buFontTx/>
              <a:buNone/>
            </a:pPr>
            <a:r>
              <a:rPr lang="en-US" altLang="en-US" sz="2400"/>
              <a:t>Graphics</a:t>
            </a:r>
            <a:endParaRPr lang="en-GB" altLang="en-US" sz="2400"/>
          </a:p>
        </p:txBody>
      </p:sp>
      <p:sp>
        <p:nvSpPr>
          <p:cNvPr id="28676" name="Rectangle 5">
            <a:extLst>
              <a:ext uri="{FF2B5EF4-FFF2-40B4-BE49-F238E27FC236}">
                <a16:creationId xmlns:a16="http://schemas.microsoft.com/office/drawing/2014/main" id="{CB505AF8-26C7-9C40-9202-3F195AB65845}"/>
              </a:ext>
            </a:extLst>
          </p:cNvPr>
          <p:cNvSpPr>
            <a:spLocks noChangeArrowheads="1"/>
          </p:cNvSpPr>
          <p:nvPr/>
        </p:nvSpPr>
        <p:spPr bwMode="auto">
          <a:xfrm>
            <a:off x="7696200" y="3200400"/>
            <a:ext cx="1752600" cy="106680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Image</a:t>
            </a:r>
            <a:endParaRPr lang="en-GB" altLang="en-US" sz="2400"/>
          </a:p>
        </p:txBody>
      </p:sp>
      <p:sp>
        <p:nvSpPr>
          <p:cNvPr id="28677" name="Line 6">
            <a:extLst>
              <a:ext uri="{FF2B5EF4-FFF2-40B4-BE49-F238E27FC236}">
                <a16:creationId xmlns:a16="http://schemas.microsoft.com/office/drawing/2014/main" id="{EE81BEC4-7789-0C4E-A573-B3AA357D7B59}"/>
              </a:ext>
            </a:extLst>
          </p:cNvPr>
          <p:cNvSpPr>
            <a:spLocks noChangeShapeType="1"/>
          </p:cNvSpPr>
          <p:nvPr/>
        </p:nvSpPr>
        <p:spPr bwMode="auto">
          <a:xfrm flipV="1">
            <a:off x="4191000" y="2895600"/>
            <a:ext cx="990600" cy="3048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28678" name="Line 7">
            <a:extLst>
              <a:ext uri="{FF2B5EF4-FFF2-40B4-BE49-F238E27FC236}">
                <a16:creationId xmlns:a16="http://schemas.microsoft.com/office/drawing/2014/main" id="{94AE6721-BC8B-FD45-9B33-B0C018C46477}"/>
              </a:ext>
            </a:extLst>
          </p:cNvPr>
          <p:cNvSpPr>
            <a:spLocks noChangeShapeType="1"/>
          </p:cNvSpPr>
          <p:nvPr/>
        </p:nvSpPr>
        <p:spPr bwMode="auto">
          <a:xfrm>
            <a:off x="6781800" y="2895600"/>
            <a:ext cx="914400" cy="3048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28679" name="Oval 16">
            <a:extLst>
              <a:ext uri="{FF2B5EF4-FFF2-40B4-BE49-F238E27FC236}">
                <a16:creationId xmlns:a16="http://schemas.microsoft.com/office/drawing/2014/main" id="{00918A18-09F0-8C4E-B9FA-74297CC6AD31}"/>
              </a:ext>
            </a:extLst>
          </p:cNvPr>
          <p:cNvSpPr>
            <a:spLocks noChangeArrowheads="1"/>
          </p:cNvSpPr>
          <p:nvPr/>
        </p:nvSpPr>
        <p:spPr bwMode="auto">
          <a:xfrm>
            <a:off x="5181600" y="4038600"/>
            <a:ext cx="1600200" cy="15240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Pattern</a:t>
            </a:r>
          </a:p>
          <a:p>
            <a:pPr algn="ctr" eaLnBrk="1" hangingPunct="1">
              <a:spcBef>
                <a:spcPct val="0"/>
              </a:spcBef>
              <a:buFontTx/>
              <a:buNone/>
            </a:pPr>
            <a:r>
              <a:rPr lang="en-US" altLang="en-US" sz="2400"/>
              <a:t>Recognition</a:t>
            </a:r>
            <a:endParaRPr lang="en-GB" altLang="en-US" sz="2400"/>
          </a:p>
        </p:txBody>
      </p:sp>
      <p:sp>
        <p:nvSpPr>
          <p:cNvPr id="28680" name="Line 17">
            <a:extLst>
              <a:ext uri="{FF2B5EF4-FFF2-40B4-BE49-F238E27FC236}">
                <a16:creationId xmlns:a16="http://schemas.microsoft.com/office/drawing/2014/main" id="{DB6BD711-87BA-E947-A043-3AEAF04E0CF9}"/>
              </a:ext>
            </a:extLst>
          </p:cNvPr>
          <p:cNvSpPr>
            <a:spLocks noChangeShapeType="1"/>
          </p:cNvSpPr>
          <p:nvPr/>
        </p:nvSpPr>
        <p:spPr bwMode="auto">
          <a:xfrm flipV="1">
            <a:off x="6781800" y="3962400"/>
            <a:ext cx="914400" cy="685800"/>
          </a:xfrm>
          <a:prstGeom prst="line">
            <a:avLst/>
          </a:prstGeom>
          <a:noFill/>
          <a:ln w="28575">
            <a:solidFill>
              <a:schemeClr val="tx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28681" name="Line 18">
            <a:extLst>
              <a:ext uri="{FF2B5EF4-FFF2-40B4-BE49-F238E27FC236}">
                <a16:creationId xmlns:a16="http://schemas.microsoft.com/office/drawing/2014/main" id="{8AB81529-CC26-4E4A-8FA4-8E3D85345E77}"/>
              </a:ext>
            </a:extLst>
          </p:cNvPr>
          <p:cNvSpPr>
            <a:spLocks noChangeShapeType="1"/>
          </p:cNvSpPr>
          <p:nvPr/>
        </p:nvSpPr>
        <p:spPr bwMode="auto">
          <a:xfrm>
            <a:off x="4191000" y="4267200"/>
            <a:ext cx="990600" cy="457200"/>
          </a:xfrm>
          <a:prstGeom prst="line">
            <a:avLst/>
          </a:prstGeom>
          <a:noFill/>
          <a:ln w="28575">
            <a:solidFill>
              <a:schemeClr val="tx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28682" name="Oval 19">
            <a:extLst>
              <a:ext uri="{FF2B5EF4-FFF2-40B4-BE49-F238E27FC236}">
                <a16:creationId xmlns:a16="http://schemas.microsoft.com/office/drawing/2014/main" id="{37B2FF32-362B-4649-830A-478FE3FE3E9C}"/>
              </a:ext>
            </a:extLst>
          </p:cNvPr>
          <p:cNvSpPr>
            <a:spLocks noChangeArrowheads="1"/>
          </p:cNvSpPr>
          <p:nvPr/>
        </p:nvSpPr>
        <p:spPr bwMode="auto">
          <a:xfrm>
            <a:off x="7772400" y="5029200"/>
            <a:ext cx="1600200" cy="15240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Image</a:t>
            </a:r>
          </a:p>
          <a:p>
            <a:pPr algn="ctr" eaLnBrk="1" hangingPunct="1">
              <a:spcBef>
                <a:spcPct val="0"/>
              </a:spcBef>
              <a:buFontTx/>
              <a:buNone/>
            </a:pPr>
            <a:r>
              <a:rPr lang="en-US" altLang="en-US" sz="2400"/>
              <a:t>Processing</a:t>
            </a:r>
            <a:endParaRPr lang="en-GB" altLang="en-US" sz="2400"/>
          </a:p>
        </p:txBody>
      </p:sp>
      <p:sp>
        <p:nvSpPr>
          <p:cNvPr id="28683" name="Line 20">
            <a:extLst>
              <a:ext uri="{FF2B5EF4-FFF2-40B4-BE49-F238E27FC236}">
                <a16:creationId xmlns:a16="http://schemas.microsoft.com/office/drawing/2014/main" id="{7CDA3203-92ED-F844-AB9B-3382987B9DDF}"/>
              </a:ext>
            </a:extLst>
          </p:cNvPr>
          <p:cNvSpPr>
            <a:spLocks noChangeShapeType="1"/>
          </p:cNvSpPr>
          <p:nvPr/>
        </p:nvSpPr>
        <p:spPr bwMode="auto">
          <a:xfrm flipV="1">
            <a:off x="8153400" y="4267200"/>
            <a:ext cx="0" cy="838200"/>
          </a:xfrm>
          <a:prstGeom prst="line">
            <a:avLst/>
          </a:prstGeom>
          <a:noFill/>
          <a:ln w="28575">
            <a:solidFill>
              <a:schemeClr val="tx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28684" name="Line 21">
            <a:extLst>
              <a:ext uri="{FF2B5EF4-FFF2-40B4-BE49-F238E27FC236}">
                <a16:creationId xmlns:a16="http://schemas.microsoft.com/office/drawing/2014/main" id="{5A70761F-2737-AB43-B4D2-C56335F85E9D}"/>
              </a:ext>
            </a:extLst>
          </p:cNvPr>
          <p:cNvSpPr>
            <a:spLocks noChangeShapeType="1"/>
          </p:cNvSpPr>
          <p:nvPr/>
        </p:nvSpPr>
        <p:spPr bwMode="auto">
          <a:xfrm>
            <a:off x="8915400" y="4267200"/>
            <a:ext cx="0" cy="838200"/>
          </a:xfrm>
          <a:prstGeom prst="line">
            <a:avLst/>
          </a:prstGeom>
          <a:noFill/>
          <a:ln w="28575">
            <a:solidFill>
              <a:schemeClr val="tx1"/>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28685" name="Rectangle 22">
            <a:extLst>
              <a:ext uri="{FF2B5EF4-FFF2-40B4-BE49-F238E27FC236}">
                <a16:creationId xmlns:a16="http://schemas.microsoft.com/office/drawing/2014/main" id="{EB72F715-61C2-9047-AA89-BED433507109}"/>
              </a:ext>
            </a:extLst>
          </p:cNvPr>
          <p:cNvSpPr>
            <a:spLocks noGrp="1" noChangeArrowheads="1"/>
          </p:cNvSpPr>
          <p:nvPr>
            <p:ph type="title"/>
          </p:nvPr>
        </p:nvSpPr>
        <p:spPr>
          <a:noFill/>
        </p:spPr>
        <p:txBody>
          <a:bodyPr/>
          <a:lstStyle/>
          <a:p>
            <a:pPr eaLnBrk="1" hangingPunct="1"/>
            <a:r>
              <a:rPr lang="en-US" altLang="en-US"/>
              <a:t>Also…</a:t>
            </a:r>
            <a:endParaRPr lang="en-GB" altLang="en-US"/>
          </a:p>
        </p:txBody>
      </p:sp>
    </p:spTree>
    <p:extLst>
      <p:ext uri="{BB962C8B-B14F-4D97-AF65-F5344CB8AC3E}">
        <p14:creationId xmlns:p14="http://schemas.microsoft.com/office/powerpoint/2010/main" val="220403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502C4D24-834B-B44C-8818-6089E9E09C77}"/>
              </a:ext>
            </a:extLst>
          </p:cNvPr>
          <p:cNvSpPr>
            <a:spLocks noChangeArrowheads="1"/>
          </p:cNvSpPr>
          <p:nvPr/>
        </p:nvSpPr>
        <p:spPr bwMode="auto">
          <a:xfrm>
            <a:off x="2133600" y="1905000"/>
            <a:ext cx="106680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Model</a:t>
            </a:r>
            <a:endParaRPr lang="en-GB" altLang="en-US" sz="2400"/>
          </a:p>
        </p:txBody>
      </p:sp>
      <p:sp>
        <p:nvSpPr>
          <p:cNvPr id="29699" name="Rectangle 13">
            <a:extLst>
              <a:ext uri="{FF2B5EF4-FFF2-40B4-BE49-F238E27FC236}">
                <a16:creationId xmlns:a16="http://schemas.microsoft.com/office/drawing/2014/main" id="{CE21270C-79FA-7D42-9EF9-C06375F2F98D}"/>
              </a:ext>
            </a:extLst>
          </p:cNvPr>
          <p:cNvSpPr>
            <a:spLocks noGrp="1" noChangeArrowheads="1"/>
          </p:cNvSpPr>
          <p:nvPr>
            <p:ph type="title"/>
          </p:nvPr>
        </p:nvSpPr>
        <p:spPr>
          <a:noFill/>
        </p:spPr>
        <p:txBody>
          <a:bodyPr/>
          <a:lstStyle/>
          <a:p>
            <a:pPr eaLnBrk="1" hangingPunct="1"/>
            <a:r>
              <a:rPr lang="en-US" altLang="en-US"/>
              <a:t>From model to image</a:t>
            </a:r>
            <a:endParaRPr lang="en-GB" altLang="en-US"/>
          </a:p>
        </p:txBody>
      </p:sp>
      <p:sp>
        <p:nvSpPr>
          <p:cNvPr id="29701" name="Rectangle 15">
            <a:extLst>
              <a:ext uri="{FF2B5EF4-FFF2-40B4-BE49-F238E27FC236}">
                <a16:creationId xmlns:a16="http://schemas.microsoft.com/office/drawing/2014/main" id="{24956A58-4C45-C148-83BC-F417424AA5A3}"/>
              </a:ext>
            </a:extLst>
          </p:cNvPr>
          <p:cNvSpPr>
            <a:spLocks noChangeArrowheads="1"/>
          </p:cNvSpPr>
          <p:nvPr/>
        </p:nvSpPr>
        <p:spPr bwMode="auto">
          <a:xfrm>
            <a:off x="3733800" y="1905000"/>
            <a:ext cx="106680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World</a:t>
            </a:r>
            <a:endParaRPr lang="en-GB" altLang="en-US" sz="2400"/>
          </a:p>
        </p:txBody>
      </p:sp>
      <p:sp>
        <p:nvSpPr>
          <p:cNvPr id="29702" name="Rectangle 16">
            <a:extLst>
              <a:ext uri="{FF2B5EF4-FFF2-40B4-BE49-F238E27FC236}">
                <a16:creationId xmlns:a16="http://schemas.microsoft.com/office/drawing/2014/main" id="{36A58FC9-907D-2E46-8634-50990D6A3432}"/>
              </a:ext>
            </a:extLst>
          </p:cNvPr>
          <p:cNvSpPr>
            <a:spLocks noChangeArrowheads="1"/>
          </p:cNvSpPr>
          <p:nvPr/>
        </p:nvSpPr>
        <p:spPr bwMode="auto">
          <a:xfrm>
            <a:off x="5334000" y="1905000"/>
            <a:ext cx="106680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View</a:t>
            </a:r>
            <a:endParaRPr lang="en-GB" altLang="en-US" sz="2400"/>
          </a:p>
        </p:txBody>
      </p:sp>
      <p:sp>
        <p:nvSpPr>
          <p:cNvPr id="29703" name="Line 25">
            <a:extLst>
              <a:ext uri="{FF2B5EF4-FFF2-40B4-BE49-F238E27FC236}">
                <a16:creationId xmlns:a16="http://schemas.microsoft.com/office/drawing/2014/main" id="{B285B45E-2019-4F44-AA1C-1B9AB7A28DB2}"/>
              </a:ext>
            </a:extLst>
          </p:cNvPr>
          <p:cNvSpPr>
            <a:spLocks noChangeShapeType="1"/>
          </p:cNvSpPr>
          <p:nvPr/>
        </p:nvSpPr>
        <p:spPr bwMode="auto">
          <a:xfrm>
            <a:off x="3200400" y="2438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04" name="Line 26">
            <a:extLst>
              <a:ext uri="{FF2B5EF4-FFF2-40B4-BE49-F238E27FC236}">
                <a16:creationId xmlns:a16="http://schemas.microsoft.com/office/drawing/2014/main" id="{B2348E19-ED78-E84F-AAE2-5E3115E62701}"/>
              </a:ext>
            </a:extLst>
          </p:cNvPr>
          <p:cNvSpPr>
            <a:spLocks noChangeShapeType="1"/>
          </p:cNvSpPr>
          <p:nvPr/>
        </p:nvSpPr>
        <p:spPr bwMode="auto">
          <a:xfrm>
            <a:off x="4800600" y="2438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05" name="Rectangle 28">
            <a:extLst>
              <a:ext uri="{FF2B5EF4-FFF2-40B4-BE49-F238E27FC236}">
                <a16:creationId xmlns:a16="http://schemas.microsoft.com/office/drawing/2014/main" id="{8A32D1B2-A6CC-4F4A-9054-B42ABFE9BE6A}"/>
              </a:ext>
            </a:extLst>
          </p:cNvPr>
          <p:cNvSpPr>
            <a:spLocks noChangeArrowheads="1"/>
          </p:cNvSpPr>
          <p:nvPr/>
        </p:nvSpPr>
        <p:spPr bwMode="auto">
          <a:xfrm>
            <a:off x="6934200" y="1905000"/>
            <a:ext cx="106680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NDC</a:t>
            </a:r>
            <a:endParaRPr lang="en-GB" altLang="en-US" sz="2400"/>
          </a:p>
        </p:txBody>
      </p:sp>
      <p:sp>
        <p:nvSpPr>
          <p:cNvPr id="29706" name="Line 29">
            <a:extLst>
              <a:ext uri="{FF2B5EF4-FFF2-40B4-BE49-F238E27FC236}">
                <a16:creationId xmlns:a16="http://schemas.microsoft.com/office/drawing/2014/main" id="{296B54FB-AACF-F74C-B585-59A7B656161B}"/>
              </a:ext>
            </a:extLst>
          </p:cNvPr>
          <p:cNvSpPr>
            <a:spLocks noChangeShapeType="1"/>
          </p:cNvSpPr>
          <p:nvPr/>
        </p:nvSpPr>
        <p:spPr bwMode="auto">
          <a:xfrm>
            <a:off x="6400800" y="2438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07" name="Rectangle 30">
            <a:extLst>
              <a:ext uri="{FF2B5EF4-FFF2-40B4-BE49-F238E27FC236}">
                <a16:creationId xmlns:a16="http://schemas.microsoft.com/office/drawing/2014/main" id="{BE1E7CA2-151F-F44C-B349-BF3E25C8989E}"/>
              </a:ext>
            </a:extLst>
          </p:cNvPr>
          <p:cNvSpPr>
            <a:spLocks noChangeArrowheads="1"/>
          </p:cNvSpPr>
          <p:nvPr/>
        </p:nvSpPr>
        <p:spPr bwMode="auto">
          <a:xfrm>
            <a:off x="8534400" y="1905000"/>
            <a:ext cx="106680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Display</a:t>
            </a:r>
            <a:endParaRPr lang="en-GB" altLang="en-US" sz="2400"/>
          </a:p>
        </p:txBody>
      </p:sp>
      <p:sp>
        <p:nvSpPr>
          <p:cNvPr id="29708" name="Line 31">
            <a:extLst>
              <a:ext uri="{FF2B5EF4-FFF2-40B4-BE49-F238E27FC236}">
                <a16:creationId xmlns:a16="http://schemas.microsoft.com/office/drawing/2014/main" id="{ECD84976-D2B7-124F-92BF-F911DE3FC1B0}"/>
              </a:ext>
            </a:extLst>
          </p:cNvPr>
          <p:cNvSpPr>
            <a:spLocks noChangeShapeType="1"/>
          </p:cNvSpPr>
          <p:nvPr/>
        </p:nvSpPr>
        <p:spPr bwMode="auto">
          <a:xfrm>
            <a:off x="8001000" y="2438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spAutoFit/>
          </a:bodyPr>
          <a:lstStyle/>
          <a:p>
            <a:endParaRPr lang="en-US"/>
          </a:p>
        </p:txBody>
      </p:sp>
      <p:sp>
        <p:nvSpPr>
          <p:cNvPr id="29709" name="Text Box 32">
            <a:extLst>
              <a:ext uri="{FF2B5EF4-FFF2-40B4-BE49-F238E27FC236}">
                <a16:creationId xmlns:a16="http://schemas.microsoft.com/office/drawing/2014/main" id="{F7793427-AAC7-5A4B-9558-093687882337}"/>
              </a:ext>
            </a:extLst>
          </p:cNvPr>
          <p:cNvSpPr txBox="1">
            <a:spLocks noChangeArrowheads="1"/>
          </p:cNvSpPr>
          <p:nvPr/>
        </p:nvSpPr>
        <p:spPr bwMode="auto">
          <a:xfrm>
            <a:off x="347341" y="3186111"/>
            <a:ext cx="308165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Char char="•"/>
              <a:defRPr sz="3200">
                <a:solidFill>
                  <a:schemeClr val="tx1"/>
                </a:solidFill>
                <a:latin typeface="Times New Roman" panose="02020603050405020304" pitchFamily="18" charset="0"/>
              </a:defRPr>
            </a:lvl1pPr>
            <a:lvl2pPr marL="742950" indent="-285750" algn="l" eaLnBrk="0" hangingPunct="0">
              <a:spcBef>
                <a:spcPct val="20000"/>
              </a:spcBef>
              <a:buChar char="–"/>
              <a:defRPr sz="2800">
                <a:solidFill>
                  <a:schemeClr val="tx1"/>
                </a:solidFill>
                <a:latin typeface="Times New Roman" panose="02020603050405020304" pitchFamily="18" charset="0"/>
              </a:defRPr>
            </a:lvl2pPr>
            <a:lvl3pPr marL="1143000" indent="-228600" algn="l" eaLnBrk="0" hangingPunct="0">
              <a:spcBef>
                <a:spcPct val="20000"/>
              </a:spcBef>
              <a:buChar char="•"/>
              <a:defRPr sz="2400">
                <a:solidFill>
                  <a:schemeClr val="tx1"/>
                </a:solidFill>
                <a:latin typeface="Times New Roman" panose="02020603050405020304" pitchFamily="18" charset="0"/>
              </a:defRPr>
            </a:lvl3pPr>
            <a:lvl4pPr marL="1600200" indent="-228600" algn="l" eaLnBrk="0" hangingPunct="0">
              <a:spcBef>
                <a:spcPct val="20000"/>
              </a:spcBef>
              <a:buChar char="–"/>
              <a:defRPr sz="2000">
                <a:solidFill>
                  <a:schemeClr val="tx1"/>
                </a:solidFill>
                <a:latin typeface="Times New Roman" panose="02020603050405020304" pitchFamily="18" charset="0"/>
              </a:defRPr>
            </a:lvl4pPr>
            <a:lvl5pPr marL="2057400" indent="-228600" algn="l" eaLnBrk="0" hangingPunct="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dirty="0">
                <a:solidFill>
                  <a:schemeClr val="tx2"/>
                </a:solidFill>
              </a:rPr>
              <a:t>Graphics pipeline</a:t>
            </a:r>
          </a:p>
          <a:p>
            <a:pPr eaLnBrk="1" hangingPunct="1">
              <a:spcBef>
                <a:spcPct val="0"/>
              </a:spcBef>
              <a:buFontTx/>
              <a:buNone/>
            </a:pPr>
            <a:r>
              <a:rPr lang="en-US" altLang="en-US" dirty="0">
                <a:solidFill>
                  <a:schemeClr val="tx2"/>
                </a:solidFill>
              </a:rPr>
              <a:t>Co</a:t>
            </a:r>
            <a:r>
              <a:rPr lang="en-US" altLang="en-US" dirty="0">
                <a:solidFill>
                  <a:schemeClr val="tx2"/>
                </a:solidFill>
                <a:cs typeface="Times New Roman" panose="02020603050405020304" pitchFamily="18" charset="0"/>
              </a:rPr>
              <a:t>o</a:t>
            </a:r>
            <a:r>
              <a:rPr lang="en-US" altLang="en-US" dirty="0">
                <a:solidFill>
                  <a:schemeClr val="tx2"/>
                </a:solidFill>
              </a:rPr>
              <a:t>rdinates and transformations</a:t>
            </a:r>
            <a:endParaRPr lang="en-GB" altLang="en-US" dirty="0">
              <a:solidFill>
                <a:schemeClr val="tx2"/>
              </a:solidFill>
            </a:endParaRPr>
          </a:p>
        </p:txBody>
      </p:sp>
      <p:sp>
        <p:nvSpPr>
          <p:cNvPr id="2" name="Rectangle 1">
            <a:extLst>
              <a:ext uri="{FF2B5EF4-FFF2-40B4-BE49-F238E27FC236}">
                <a16:creationId xmlns:a16="http://schemas.microsoft.com/office/drawing/2014/main" id="{13B7D39F-C82E-3946-ABA3-78AFCBEF0759}"/>
              </a:ext>
            </a:extLst>
          </p:cNvPr>
          <p:cNvSpPr/>
          <p:nvPr/>
        </p:nvSpPr>
        <p:spPr>
          <a:xfrm>
            <a:off x="7467600" y="1002268"/>
            <a:ext cx="3429144" cy="369332"/>
          </a:xfrm>
          <a:prstGeom prst="rect">
            <a:avLst/>
          </a:prstGeom>
        </p:spPr>
        <p:txBody>
          <a:bodyPr wrap="none">
            <a:spAutoFit/>
          </a:bodyPr>
          <a:lstStyle/>
          <a:p>
            <a:r>
              <a:rPr lang="en-GB" dirty="0">
                <a:solidFill>
                  <a:srgbClr val="222222"/>
                </a:solidFill>
                <a:latin typeface="arial" panose="020B0604020202020204" pitchFamily="34" charset="0"/>
              </a:rPr>
              <a:t>Normalised Device Coordinates</a:t>
            </a:r>
            <a:endParaRPr lang="en-US" dirty="0"/>
          </a:p>
        </p:txBody>
      </p:sp>
      <p:cxnSp>
        <p:nvCxnSpPr>
          <p:cNvPr id="4" name="Straight Connector 3">
            <a:extLst>
              <a:ext uri="{FF2B5EF4-FFF2-40B4-BE49-F238E27FC236}">
                <a16:creationId xmlns:a16="http://schemas.microsoft.com/office/drawing/2014/main" id="{7A4683EB-D4E4-C54D-A229-59A5D367DAE1}"/>
              </a:ext>
            </a:extLst>
          </p:cNvPr>
          <p:cNvCxnSpPr/>
          <p:nvPr/>
        </p:nvCxnSpPr>
        <p:spPr>
          <a:xfrm flipV="1">
            <a:off x="7677106" y="1346478"/>
            <a:ext cx="590594" cy="34421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7AC6CB2-3E52-364E-A1AC-DFDCCA1614AA}"/>
              </a:ext>
            </a:extLst>
          </p:cNvPr>
          <p:cNvPicPr>
            <a:picLocks noChangeAspect="1"/>
          </p:cNvPicPr>
          <p:nvPr/>
        </p:nvPicPr>
        <p:blipFill>
          <a:blip r:embed="rId2"/>
          <a:stretch>
            <a:fillRect/>
          </a:stretch>
        </p:blipFill>
        <p:spPr>
          <a:xfrm>
            <a:off x="5334000" y="3186111"/>
            <a:ext cx="4604483" cy="3521075"/>
          </a:xfrm>
          <a:prstGeom prst="rect">
            <a:avLst/>
          </a:prstGeom>
        </p:spPr>
      </p:pic>
      <p:sp>
        <p:nvSpPr>
          <p:cNvPr id="7" name="Rectangle 6">
            <a:extLst>
              <a:ext uri="{FF2B5EF4-FFF2-40B4-BE49-F238E27FC236}">
                <a16:creationId xmlns:a16="http://schemas.microsoft.com/office/drawing/2014/main" id="{E6014828-58EA-8342-90DA-9BC460F2CD10}"/>
              </a:ext>
            </a:extLst>
          </p:cNvPr>
          <p:cNvSpPr/>
          <p:nvPr/>
        </p:nvSpPr>
        <p:spPr>
          <a:xfrm>
            <a:off x="8246489" y="6488668"/>
            <a:ext cx="3195234" cy="369332"/>
          </a:xfrm>
          <a:prstGeom prst="rect">
            <a:avLst/>
          </a:prstGeom>
        </p:spPr>
        <p:txBody>
          <a:bodyPr wrap="none">
            <a:spAutoFit/>
          </a:bodyPr>
          <a:lstStyle/>
          <a:p>
            <a:r>
              <a:rPr lang="en-US" dirty="0"/>
              <a:t>http://www.real3dtutorials.com</a:t>
            </a:r>
          </a:p>
        </p:txBody>
      </p:sp>
    </p:spTree>
    <p:extLst>
      <p:ext uri="{BB962C8B-B14F-4D97-AF65-F5344CB8AC3E}">
        <p14:creationId xmlns:p14="http://schemas.microsoft.com/office/powerpoint/2010/main" val="2066792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4BAEB-C16B-A44D-962C-A6EB91E326E7}"/>
              </a:ext>
            </a:extLst>
          </p:cNvPr>
          <p:cNvSpPr>
            <a:spLocks noGrp="1"/>
          </p:cNvSpPr>
          <p:nvPr>
            <p:ph type="title"/>
          </p:nvPr>
        </p:nvSpPr>
        <p:spPr/>
        <p:txBody>
          <a:bodyPr/>
          <a:lstStyle/>
          <a:p>
            <a:r>
              <a:rPr lang="en-US" dirty="0"/>
              <a:t>Rendering ‘Pipeline’</a:t>
            </a:r>
          </a:p>
        </p:txBody>
      </p:sp>
      <p:pic>
        <p:nvPicPr>
          <p:cNvPr id="3" name="Picture 2">
            <a:extLst>
              <a:ext uri="{FF2B5EF4-FFF2-40B4-BE49-F238E27FC236}">
                <a16:creationId xmlns:a16="http://schemas.microsoft.com/office/drawing/2014/main" id="{0E8C5876-70B6-F64F-B028-E2AC0BA68711}"/>
              </a:ext>
            </a:extLst>
          </p:cNvPr>
          <p:cNvPicPr>
            <a:picLocks noChangeAspect="1"/>
          </p:cNvPicPr>
          <p:nvPr/>
        </p:nvPicPr>
        <p:blipFill>
          <a:blip r:embed="rId2"/>
          <a:stretch>
            <a:fillRect/>
          </a:stretch>
        </p:blipFill>
        <p:spPr>
          <a:xfrm>
            <a:off x="1235379" y="1789479"/>
            <a:ext cx="9721242" cy="3725374"/>
          </a:xfrm>
          <a:prstGeom prst="rect">
            <a:avLst/>
          </a:prstGeom>
        </p:spPr>
      </p:pic>
    </p:spTree>
    <p:extLst>
      <p:ext uri="{BB962C8B-B14F-4D97-AF65-F5344CB8AC3E}">
        <p14:creationId xmlns:p14="http://schemas.microsoft.com/office/powerpoint/2010/main" val="3757048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8EF2577-9BF1-9F43-A0FB-B86D6723D090}"/>
              </a:ext>
            </a:extLst>
          </p:cNvPr>
          <p:cNvSpPr>
            <a:spLocks noGrp="1" noChangeArrowheads="1"/>
          </p:cNvSpPr>
          <p:nvPr>
            <p:ph type="title"/>
          </p:nvPr>
        </p:nvSpPr>
        <p:spPr/>
        <p:txBody>
          <a:bodyPr/>
          <a:lstStyle/>
          <a:p>
            <a:pPr eaLnBrk="1" hangingPunct="1"/>
            <a:r>
              <a:rPr lang="en-US" altLang="en-US"/>
              <a:t>Generating graphics</a:t>
            </a:r>
            <a:endParaRPr lang="en-GB" altLang="en-US"/>
          </a:p>
        </p:txBody>
      </p:sp>
      <p:sp>
        <p:nvSpPr>
          <p:cNvPr id="35843" name="Rectangle 3">
            <a:extLst>
              <a:ext uri="{FF2B5EF4-FFF2-40B4-BE49-F238E27FC236}">
                <a16:creationId xmlns:a16="http://schemas.microsoft.com/office/drawing/2014/main" id="{B2C9DC4E-A269-354B-91BA-CF0BED5389BE}"/>
              </a:ext>
            </a:extLst>
          </p:cNvPr>
          <p:cNvSpPr>
            <a:spLocks noGrp="1" noChangeArrowheads="1"/>
          </p:cNvSpPr>
          <p:nvPr>
            <p:ph type="body" idx="1"/>
          </p:nvPr>
        </p:nvSpPr>
        <p:spPr/>
        <p:txBody>
          <a:bodyPr/>
          <a:lstStyle/>
          <a:p>
            <a:pPr eaLnBrk="1" hangingPunct="1"/>
            <a:r>
              <a:rPr lang="en-US" altLang="en-US" dirty="0"/>
              <a:t>Special-purpose programs</a:t>
            </a:r>
          </a:p>
          <a:p>
            <a:pPr lvl="1" eaLnBrk="1" hangingPunct="1"/>
            <a:r>
              <a:rPr lang="en-US" altLang="en-US" dirty="0"/>
              <a:t>Photoshop, </a:t>
            </a:r>
            <a:r>
              <a:rPr lang="en-US" altLang="en-US" dirty="0" err="1"/>
              <a:t>Powerpoint</a:t>
            </a:r>
            <a:r>
              <a:rPr lang="en-US" altLang="en-US" dirty="0"/>
              <a:t>, AutoCAD, </a:t>
            </a:r>
            <a:r>
              <a:rPr lang="en-US" altLang="en-US" dirty="0" err="1"/>
              <a:t>StudioMax</a:t>
            </a:r>
            <a:r>
              <a:rPr lang="en-US" altLang="en-US" dirty="0"/>
              <a:t>, Maya, Blender, </a:t>
            </a:r>
            <a:r>
              <a:rPr lang="en-US" altLang="en-US" dirty="0" err="1"/>
              <a:t>PovRay</a:t>
            </a:r>
            <a:r>
              <a:rPr lang="en-US" altLang="en-US" dirty="0"/>
              <a:t>, …</a:t>
            </a:r>
          </a:p>
          <a:p>
            <a:pPr lvl="1" eaLnBrk="1" hangingPunct="1">
              <a:buFontTx/>
              <a:buNone/>
            </a:pPr>
            <a:endParaRPr lang="en-US" altLang="en-US" dirty="0"/>
          </a:p>
          <a:p>
            <a:pPr eaLnBrk="1" hangingPunct="1"/>
            <a:r>
              <a:rPr lang="en-GB" altLang="en-US" dirty="0"/>
              <a:t>General graphics libraries and standards</a:t>
            </a:r>
          </a:p>
          <a:p>
            <a:pPr lvl="1" eaLnBrk="1" hangingPunct="1"/>
            <a:r>
              <a:rPr lang="en-GB" altLang="en-US" dirty="0"/>
              <a:t>Windows API, OpenGL, Direct3D, WebGL, Vulkan</a:t>
            </a:r>
          </a:p>
          <a:p>
            <a:pPr lvl="1" eaLnBrk="1" hangingPunct="1"/>
            <a:endParaRPr lang="en-GB" altLang="en-US" dirty="0"/>
          </a:p>
          <a:p>
            <a:r>
              <a:rPr lang="en-GB" altLang="en-US" dirty="0"/>
              <a:t>Visualisation Libraries</a:t>
            </a:r>
          </a:p>
          <a:p>
            <a:pPr lvl="1"/>
            <a:r>
              <a:rPr lang="en-GB" altLang="en-US" dirty="0"/>
              <a:t>VTK (Visualisation Toolkit), Insight Segmentation and Registration Toolkit (ITK)</a:t>
            </a:r>
          </a:p>
        </p:txBody>
      </p:sp>
    </p:spTree>
    <p:extLst>
      <p:ext uri="{BB962C8B-B14F-4D97-AF65-F5344CB8AC3E}">
        <p14:creationId xmlns:p14="http://schemas.microsoft.com/office/powerpoint/2010/main" val="30508042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1353</TotalTime>
  <Words>2747</Words>
  <Application>Microsoft Macintosh PowerPoint</Application>
  <PresentationFormat>Widescreen</PresentationFormat>
  <Paragraphs>369</Paragraphs>
  <Slides>28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vt:lpstr>
      <vt:lpstr>Calibri</vt:lpstr>
      <vt:lpstr>Calibri Light</vt:lpstr>
      <vt:lpstr>Courier New</vt:lpstr>
      <vt:lpstr>Times New Roman</vt:lpstr>
      <vt:lpstr>Office Theme</vt:lpstr>
      <vt:lpstr>Ultra-Short Introduction to Computer Graphics and Visualisation</vt:lpstr>
      <vt:lpstr>Computer Graphics</vt:lpstr>
      <vt:lpstr>From ‘processing’ to ‘displaying’</vt:lpstr>
      <vt:lpstr>More Data – More Memory Access</vt:lpstr>
      <vt:lpstr>Schematic </vt:lpstr>
      <vt:lpstr>Also…</vt:lpstr>
      <vt:lpstr>From model to image</vt:lpstr>
      <vt:lpstr>Rendering ‘Pipeline’</vt:lpstr>
      <vt:lpstr>Generating graphics</vt:lpstr>
      <vt:lpstr>CG standards</vt:lpstr>
      <vt:lpstr>Functions</vt:lpstr>
      <vt:lpstr>Software standards</vt:lpstr>
      <vt:lpstr>What Is OpenGL?</vt:lpstr>
      <vt:lpstr>OpenGL Architecture</vt:lpstr>
      <vt:lpstr>OpenGL as a Renderer</vt:lpstr>
      <vt:lpstr>Related APIs</vt:lpstr>
      <vt:lpstr>Preliminaries</vt:lpstr>
      <vt:lpstr>GLUT Basics</vt:lpstr>
      <vt:lpstr>Sample Program</vt:lpstr>
      <vt:lpstr>OpenGL Initialization</vt:lpstr>
      <vt:lpstr>GLUT Callback Functions</vt:lpstr>
      <vt:lpstr>Rendering Callback</vt:lpstr>
      <vt:lpstr>Idle Callbacks</vt:lpstr>
      <vt:lpstr>OpenGL Geometric Primitives</vt:lpstr>
      <vt:lpstr>OpenGL Command Formats</vt:lpstr>
      <vt:lpstr>Specifying Geometric Primitives</vt:lpstr>
      <vt:lpstr>Controlling Rendering Appearance</vt:lpstr>
      <vt:lpstr>On-Line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Objects, types, and values aka. “Data types”</dc:title>
  <dc:creator>Paluszny Rodriguez, Adriana</dc:creator>
  <cp:lastModifiedBy>Paluszny Rodriguez, Adriana</cp:lastModifiedBy>
  <cp:revision>48</cp:revision>
  <cp:lastPrinted>2019-01-23T23:19:53Z</cp:lastPrinted>
  <dcterms:created xsi:type="dcterms:W3CDTF">2019-01-13T18:35:30Z</dcterms:created>
  <dcterms:modified xsi:type="dcterms:W3CDTF">2019-02-14T10:49:44Z</dcterms:modified>
</cp:coreProperties>
</file>